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58" r:id="rId3"/>
    <p:sldId id="259" r:id="rId4"/>
    <p:sldId id="260" r:id="rId5"/>
    <p:sldId id="261" r:id="rId6"/>
    <p:sldId id="264" r:id="rId7"/>
    <p:sldId id="262" r:id="rId8"/>
    <p:sldId id="263" r:id="rId9"/>
    <p:sldId id="290" r:id="rId10"/>
    <p:sldId id="291" r:id="rId11"/>
    <p:sldId id="284" r:id="rId12"/>
    <p:sldId id="285" r:id="rId13"/>
    <p:sldId id="286" r:id="rId14"/>
    <p:sldId id="276" r:id="rId15"/>
    <p:sldId id="277" r:id="rId16"/>
    <p:sldId id="289" r:id="rId17"/>
    <p:sldId id="278" r:id="rId18"/>
    <p:sldId id="279" r:id="rId19"/>
    <p:sldId id="287" r:id="rId20"/>
    <p:sldId id="288" r:id="rId21"/>
    <p:sldId id="266" r:id="rId22"/>
    <p:sldId id="26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26" autoAdjust="0"/>
  </p:normalViewPr>
  <p:slideViewPr>
    <p:cSldViewPr>
      <p:cViewPr>
        <p:scale>
          <a:sx n="60" d="100"/>
          <a:sy n="60" d="100"/>
        </p:scale>
        <p:origin x="-1656"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800"/>
            </a:pPr>
            <a:r>
              <a:rPr lang="en-US" sz="1800"/>
              <a:t>%age coverage against approval </a:t>
            </a:r>
          </a:p>
        </c:rich>
      </c:tx>
      <c:layout/>
      <c:overlay val="0"/>
    </c:title>
    <c:autoTitleDeleted val="0"/>
    <c:plotArea>
      <c:layout>
        <c:manualLayout>
          <c:layoutTarget val="inner"/>
          <c:xMode val="edge"/>
          <c:yMode val="edge"/>
          <c:x val="0.27132874015748104"/>
          <c:y val="0.16094933896233748"/>
          <c:w val="0.7251599409448829"/>
          <c:h val="0.54083824019553384"/>
        </c:manualLayout>
      </c:layout>
      <c:barChart>
        <c:barDir val="col"/>
        <c:grouping val="clustered"/>
        <c:varyColors val="0"/>
        <c:ser>
          <c:idx val="0"/>
          <c:order val="0"/>
          <c:tx>
            <c:strRef>
              <c:f>Sheet1!$B$1</c:f>
              <c:strCache>
                <c:ptCount val="1"/>
                <c:pt idx="0">
                  <c:v>%age </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1</c:v>
                </c:pt>
                <c:pt idx="1">
                  <c:v>0.98</c:v>
                </c:pt>
              </c:numCache>
            </c:numRef>
          </c:val>
        </c:ser>
        <c:dLbls>
          <c:showLegendKey val="0"/>
          <c:showVal val="0"/>
          <c:showCatName val="0"/>
          <c:showSerName val="0"/>
          <c:showPercent val="0"/>
          <c:showBubbleSize val="0"/>
        </c:dLbls>
        <c:gapWidth val="150"/>
        <c:axId val="129107456"/>
        <c:axId val="129108992"/>
      </c:barChart>
      <c:catAx>
        <c:axId val="129107456"/>
        <c:scaling>
          <c:orientation val="minMax"/>
        </c:scaling>
        <c:delete val="0"/>
        <c:axPos val="b"/>
        <c:numFmt formatCode="General" sourceLinked="1"/>
        <c:majorTickMark val="out"/>
        <c:minorTickMark val="none"/>
        <c:tickLblPos val="nextTo"/>
        <c:txPr>
          <a:bodyPr/>
          <a:lstStyle/>
          <a:p>
            <a:pPr>
              <a:defRPr sz="1800" b="1"/>
            </a:pPr>
            <a:endParaRPr lang="en-US"/>
          </a:p>
        </c:txPr>
        <c:crossAx val="129108992"/>
        <c:crosses val="autoZero"/>
        <c:auto val="1"/>
        <c:lblAlgn val="ctr"/>
        <c:lblOffset val="100"/>
        <c:noMultiLvlLbl val="0"/>
      </c:catAx>
      <c:valAx>
        <c:axId val="129108992"/>
        <c:scaling>
          <c:orientation val="minMax"/>
          <c:max val="1"/>
          <c:min val="0"/>
        </c:scaling>
        <c:delete val="0"/>
        <c:axPos val="l"/>
        <c:majorGridlines/>
        <c:numFmt formatCode="0%" sourceLinked="1"/>
        <c:majorTickMark val="out"/>
        <c:minorTickMark val="none"/>
        <c:tickLblPos val="nextTo"/>
        <c:crossAx val="12910745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0.93</c:v>
                </c:pt>
                <c:pt idx="1">
                  <c:v>0.92</c:v>
                </c:pt>
              </c:numCache>
            </c:numRef>
          </c:val>
        </c:ser>
        <c:ser>
          <c:idx val="1"/>
          <c:order val="1"/>
          <c:tx>
            <c:strRef>
              <c:f>Sheet1!$C$1</c:f>
              <c:strCache>
                <c:ptCount val="1"/>
                <c:pt idx="0">
                  <c:v>%age Coverage U.Pry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Sheet1!$C$2:$C$3</c:f>
              <c:numCache>
                <c:formatCode>0%</c:formatCode>
                <c:ptCount val="2"/>
                <c:pt idx="0">
                  <c:v>0.92</c:v>
                </c:pt>
                <c:pt idx="1">
                  <c:v>0.9</c:v>
                </c:pt>
              </c:numCache>
            </c:numRef>
          </c:val>
        </c:ser>
        <c:dLbls>
          <c:showLegendKey val="0"/>
          <c:showVal val="0"/>
          <c:showCatName val="0"/>
          <c:showSerName val="0"/>
          <c:showPercent val="0"/>
          <c:showBubbleSize val="0"/>
        </c:dLbls>
        <c:gapWidth val="150"/>
        <c:axId val="121515008"/>
        <c:axId val="121520896"/>
      </c:barChart>
      <c:catAx>
        <c:axId val="121515008"/>
        <c:scaling>
          <c:orientation val="minMax"/>
        </c:scaling>
        <c:delete val="0"/>
        <c:axPos val="b"/>
        <c:majorTickMark val="out"/>
        <c:minorTickMark val="none"/>
        <c:tickLblPos val="nextTo"/>
        <c:txPr>
          <a:bodyPr/>
          <a:lstStyle/>
          <a:p>
            <a:pPr>
              <a:defRPr sz="1400" b="1"/>
            </a:pPr>
            <a:endParaRPr lang="en-US"/>
          </a:p>
        </c:txPr>
        <c:crossAx val="121520896"/>
        <c:crosses val="autoZero"/>
        <c:auto val="1"/>
        <c:lblAlgn val="ctr"/>
        <c:lblOffset val="100"/>
        <c:noMultiLvlLbl val="0"/>
      </c:catAx>
      <c:valAx>
        <c:axId val="121520896"/>
        <c:scaling>
          <c:orientation val="minMax"/>
          <c:max val="1"/>
          <c:min val="0"/>
        </c:scaling>
        <c:delete val="0"/>
        <c:axPos val="l"/>
        <c:majorGridlines/>
        <c:numFmt formatCode="0%" sourceLinked="1"/>
        <c:majorTickMark val="out"/>
        <c:minorTickMark val="none"/>
        <c:tickLblPos val="nextTo"/>
        <c:txPr>
          <a:bodyPr/>
          <a:lstStyle/>
          <a:p>
            <a:pPr>
              <a:defRPr sz="1400"/>
            </a:pPr>
            <a:endParaRPr lang="en-US"/>
          </a:p>
        </c:txPr>
        <c:crossAx val="121515008"/>
        <c:crosses val="autoZero"/>
        <c:crossBetween val="between"/>
        <c:majorUnit val="0.2"/>
      </c:valAx>
    </c:plotArea>
    <c:legend>
      <c:legendPos val="b"/>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0"/>
    <c:plotArea>
      <c:layout/>
      <c:barChart>
        <c:barDir val="col"/>
        <c:grouping val="clustered"/>
        <c:varyColors val="0"/>
        <c:ser>
          <c:idx val="0"/>
          <c:order val="0"/>
          <c:tx>
            <c:strRef>
              <c:f>Sheet1!$B$1</c:f>
              <c:strCache>
                <c:ptCount val="1"/>
                <c:pt idx="0">
                  <c:v>%age Coverage (Pry)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0.99</c:v>
                </c:pt>
                <c:pt idx="1">
                  <c:v>0.97</c:v>
                </c:pt>
              </c:numCache>
            </c:numRef>
          </c:val>
        </c:ser>
        <c:ser>
          <c:idx val="1"/>
          <c:order val="1"/>
          <c:tx>
            <c:strRef>
              <c:f>Sheet1!$C$1</c:f>
              <c:strCache>
                <c:ptCount val="1"/>
                <c:pt idx="0">
                  <c:v>%age Coverage (U. Pry)</c:v>
                </c:pt>
              </c:strCache>
            </c:strRef>
          </c:tx>
          <c:invertIfNegative val="0"/>
          <c:dLbls>
            <c:dLbl>
              <c:idx val="0"/>
              <c:layout>
                <c:manualLayout>
                  <c:x val="4.6191957507366904E-2"/>
                  <c:y val="0"/>
                </c:manualLayout>
              </c:layout>
              <c:showLegendKey val="0"/>
              <c:showVal val="1"/>
              <c:showCatName val="0"/>
              <c:showSerName val="0"/>
              <c:showPercent val="0"/>
              <c:showBubbleSize val="0"/>
            </c:dLbl>
            <c:dLbl>
              <c:idx val="1"/>
              <c:layout>
                <c:manualLayout>
                  <c:x val="2.0996344321530414E-2"/>
                  <c:y val="2.6041666666666665E-3"/>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Sheet1!$C$2:$C$3</c:f>
              <c:numCache>
                <c:formatCode>0%</c:formatCode>
                <c:ptCount val="2"/>
                <c:pt idx="0">
                  <c:v>0.99</c:v>
                </c:pt>
                <c:pt idx="1">
                  <c:v>0.96</c:v>
                </c:pt>
              </c:numCache>
            </c:numRef>
          </c:val>
        </c:ser>
        <c:dLbls>
          <c:showLegendKey val="0"/>
          <c:showVal val="0"/>
          <c:showCatName val="0"/>
          <c:showSerName val="0"/>
          <c:showPercent val="0"/>
          <c:showBubbleSize val="0"/>
        </c:dLbls>
        <c:gapWidth val="150"/>
        <c:axId val="121671680"/>
        <c:axId val="121673216"/>
      </c:barChart>
      <c:catAx>
        <c:axId val="121671680"/>
        <c:scaling>
          <c:orientation val="minMax"/>
        </c:scaling>
        <c:delete val="0"/>
        <c:axPos val="b"/>
        <c:majorTickMark val="out"/>
        <c:minorTickMark val="none"/>
        <c:tickLblPos val="nextTo"/>
        <c:txPr>
          <a:bodyPr/>
          <a:lstStyle/>
          <a:p>
            <a:pPr>
              <a:defRPr sz="1400" b="1">
                <a:latin typeface="Arial" panose="020B0604020202020204" pitchFamily="34" charset="0"/>
                <a:cs typeface="Arial" panose="020B0604020202020204" pitchFamily="34" charset="0"/>
              </a:defRPr>
            </a:pPr>
            <a:endParaRPr lang="en-US"/>
          </a:p>
        </c:txPr>
        <c:crossAx val="121673216"/>
        <c:crosses val="autoZero"/>
        <c:auto val="1"/>
        <c:lblAlgn val="ctr"/>
        <c:lblOffset val="100"/>
        <c:noMultiLvlLbl val="0"/>
      </c:catAx>
      <c:valAx>
        <c:axId val="121673216"/>
        <c:scaling>
          <c:orientation val="minMax"/>
          <c:max val="1"/>
          <c:min val="0"/>
        </c:scaling>
        <c:delete val="0"/>
        <c:axPos val="l"/>
        <c:majorGridlines/>
        <c:numFmt formatCode="0%" sourceLinked="1"/>
        <c:majorTickMark val="out"/>
        <c:minorTickMark val="none"/>
        <c:tickLblPos val="nextTo"/>
        <c:txPr>
          <a:bodyPr/>
          <a:lstStyle/>
          <a:p>
            <a:pPr>
              <a:defRPr sz="1600"/>
            </a:pPr>
            <a:endParaRPr lang="en-US"/>
          </a:p>
        </c:txPr>
        <c:crossAx val="121671680"/>
        <c:crosses val="autoZero"/>
        <c:crossBetween val="between"/>
        <c:majorUnit val="0.2"/>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sz="1600"/>
            </a:pPr>
            <a:r>
              <a:rPr lang="en-US" sz="1600" dirty="0"/>
              <a:t>%age </a:t>
            </a:r>
            <a:r>
              <a:rPr lang="en-US" sz="1600" dirty="0" smtClean="0"/>
              <a:t>CCH engaged </a:t>
            </a:r>
            <a:r>
              <a:rPr lang="en-US" sz="1600" dirty="0"/>
              <a:t>against PAB approval</a:t>
            </a:r>
          </a:p>
        </c:rich>
      </c:tx>
      <c:layout/>
      <c:overlay val="0"/>
    </c:title>
    <c:autoTitleDeleted val="0"/>
    <c:plotArea>
      <c:layout/>
      <c:barChart>
        <c:barDir val="col"/>
        <c:grouping val="clustered"/>
        <c:varyColors val="0"/>
        <c:ser>
          <c:idx val="0"/>
          <c:order val="0"/>
          <c:tx>
            <c:strRef>
              <c:f>Sheet1!$B$1</c:f>
              <c:strCache>
                <c:ptCount val="1"/>
                <c:pt idx="0">
                  <c:v>%age Coverage (Pry)</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0.93</c:v>
                </c:pt>
                <c:pt idx="1">
                  <c:v>0.8</c:v>
                </c:pt>
              </c:numCache>
            </c:numRef>
          </c:val>
        </c:ser>
        <c:dLbls>
          <c:showLegendKey val="0"/>
          <c:showVal val="0"/>
          <c:showCatName val="0"/>
          <c:showSerName val="0"/>
          <c:showPercent val="0"/>
          <c:showBubbleSize val="0"/>
        </c:dLbls>
        <c:gapWidth val="150"/>
        <c:axId val="121179136"/>
        <c:axId val="121213696"/>
      </c:barChart>
      <c:catAx>
        <c:axId val="121179136"/>
        <c:scaling>
          <c:orientation val="minMax"/>
        </c:scaling>
        <c:delete val="0"/>
        <c:axPos val="b"/>
        <c:majorTickMark val="out"/>
        <c:minorTickMark val="none"/>
        <c:tickLblPos val="nextTo"/>
        <c:txPr>
          <a:bodyPr/>
          <a:lstStyle/>
          <a:p>
            <a:pPr>
              <a:defRPr sz="1600" b="1"/>
            </a:pPr>
            <a:endParaRPr lang="en-US"/>
          </a:p>
        </c:txPr>
        <c:crossAx val="121213696"/>
        <c:crosses val="autoZero"/>
        <c:auto val="1"/>
        <c:lblAlgn val="ctr"/>
        <c:lblOffset val="100"/>
        <c:noMultiLvlLbl val="0"/>
      </c:catAx>
      <c:valAx>
        <c:axId val="121213696"/>
        <c:scaling>
          <c:orientation val="minMax"/>
          <c:max val="1"/>
          <c:min val="0"/>
        </c:scaling>
        <c:delete val="0"/>
        <c:axPos val="l"/>
        <c:majorGridlines/>
        <c:numFmt formatCode="0%" sourceLinked="1"/>
        <c:majorTickMark val="out"/>
        <c:minorTickMark val="none"/>
        <c:tickLblPos val="nextTo"/>
        <c:crossAx val="121179136"/>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title>
      <c:tx>
        <c:rich>
          <a:bodyPr/>
          <a:lstStyle/>
          <a:p>
            <a:pPr>
              <a:defRPr sz="1600"/>
            </a:pPr>
            <a:r>
              <a:rPr lang="en-US" sz="1600" dirty="0"/>
              <a:t>%age </a:t>
            </a:r>
            <a:r>
              <a:rPr lang="en-US" sz="1600" dirty="0" smtClean="0"/>
              <a:t>Completion</a:t>
            </a:r>
            <a:r>
              <a:rPr lang="en-US" sz="1600" baseline="0" dirty="0" smtClean="0"/>
              <a:t> of Construction</a:t>
            </a:r>
            <a:r>
              <a:rPr lang="en-US" sz="1600" dirty="0" smtClean="0"/>
              <a:t> </a:t>
            </a:r>
            <a:r>
              <a:rPr lang="en-US" sz="1600" dirty="0"/>
              <a:t>of KS against PAB approval </a:t>
            </a:r>
          </a:p>
        </c:rich>
      </c:tx>
      <c:layout/>
      <c:overlay val="0"/>
    </c:title>
    <c:autoTitleDeleted val="0"/>
    <c:plotArea>
      <c:layout/>
      <c:barChart>
        <c:barDir val="col"/>
        <c:grouping val="clustered"/>
        <c:varyColors val="0"/>
        <c:ser>
          <c:idx val="0"/>
          <c:order val="0"/>
          <c:tx>
            <c:strRef>
              <c:f>Sheet1!$B$1</c:f>
              <c:strCache>
                <c:ptCount val="1"/>
                <c:pt idx="0">
                  <c:v>%age Procurement of KDs against PAB approval </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0.99</c:v>
                </c:pt>
                <c:pt idx="1">
                  <c:v>0.98</c:v>
                </c:pt>
              </c:numCache>
            </c:numRef>
          </c:val>
        </c:ser>
        <c:dLbls>
          <c:showLegendKey val="0"/>
          <c:showVal val="0"/>
          <c:showCatName val="0"/>
          <c:showSerName val="0"/>
          <c:showPercent val="0"/>
          <c:showBubbleSize val="0"/>
        </c:dLbls>
        <c:gapWidth val="150"/>
        <c:axId val="121755904"/>
        <c:axId val="121757696"/>
      </c:barChart>
      <c:catAx>
        <c:axId val="121755904"/>
        <c:scaling>
          <c:orientation val="minMax"/>
        </c:scaling>
        <c:delete val="0"/>
        <c:axPos val="b"/>
        <c:majorTickMark val="out"/>
        <c:minorTickMark val="none"/>
        <c:tickLblPos val="nextTo"/>
        <c:txPr>
          <a:bodyPr/>
          <a:lstStyle/>
          <a:p>
            <a:pPr>
              <a:defRPr sz="1600" b="1"/>
            </a:pPr>
            <a:endParaRPr lang="en-US"/>
          </a:p>
        </c:txPr>
        <c:crossAx val="121757696"/>
        <c:crosses val="autoZero"/>
        <c:auto val="1"/>
        <c:lblAlgn val="ctr"/>
        <c:lblOffset val="100"/>
        <c:noMultiLvlLbl val="0"/>
      </c:catAx>
      <c:valAx>
        <c:axId val="121757696"/>
        <c:scaling>
          <c:orientation val="minMax"/>
          <c:min val="0"/>
        </c:scaling>
        <c:delete val="0"/>
        <c:axPos val="l"/>
        <c:majorGridlines/>
        <c:numFmt formatCode="0%" sourceLinked="1"/>
        <c:majorTickMark val="out"/>
        <c:minorTickMark val="none"/>
        <c:tickLblPos val="nextTo"/>
        <c:crossAx val="121755904"/>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a:pPr>
            <a:r>
              <a:rPr lang="en-US" sz="1600"/>
              <a:t>%age Procurement of KDs against PAB approval </a:t>
            </a:r>
          </a:p>
        </c:rich>
      </c:tx>
      <c:layout/>
      <c:overlay val="0"/>
    </c:title>
    <c:autoTitleDeleted val="0"/>
    <c:plotArea>
      <c:layout/>
      <c:barChart>
        <c:barDir val="col"/>
        <c:grouping val="clustered"/>
        <c:varyColors val="0"/>
        <c:ser>
          <c:idx val="0"/>
          <c:order val="0"/>
          <c:tx>
            <c:strRef>
              <c:f>Sheet1!$B$1</c:f>
              <c:strCache>
                <c:ptCount val="1"/>
                <c:pt idx="0">
                  <c:v>%age Coverage </c:v>
                </c:pt>
              </c:strCache>
            </c:strRef>
          </c:tx>
          <c:invertIfNegative val="0"/>
          <c:dLbls>
            <c:txPr>
              <a:bodyPr/>
              <a:lstStyle/>
              <a:p>
                <a:pPr>
                  <a:defRPr sz="1400" b="1"/>
                </a:pPr>
                <a:endParaRPr lang="en-US"/>
              </a:p>
            </c:txPr>
            <c:showLegendKey val="0"/>
            <c:showVal val="1"/>
            <c:showCatName val="0"/>
            <c:showSerName val="0"/>
            <c:showPercent val="0"/>
            <c:showBubbleSize val="0"/>
            <c:showLeaderLines val="0"/>
          </c:dLbls>
          <c:cat>
            <c:strRef>
              <c:f>Sheet1!$A$2:$A$3</c:f>
              <c:strCache>
                <c:ptCount val="2"/>
                <c:pt idx="0">
                  <c:v>Himachal Pradesh</c:v>
                </c:pt>
                <c:pt idx="1">
                  <c:v>Uttarakhand</c:v>
                </c:pt>
              </c:strCache>
            </c:strRef>
          </c:cat>
          <c:val>
            <c:numRef>
              <c:f>Sheet1!$B$2:$B$3</c:f>
              <c:numCache>
                <c:formatCode>0%</c:formatCode>
                <c:ptCount val="2"/>
                <c:pt idx="0">
                  <c:v>1</c:v>
                </c:pt>
                <c:pt idx="1">
                  <c:v>1</c:v>
                </c:pt>
              </c:numCache>
            </c:numRef>
          </c:val>
        </c:ser>
        <c:dLbls>
          <c:showLegendKey val="0"/>
          <c:showVal val="0"/>
          <c:showCatName val="0"/>
          <c:showSerName val="0"/>
          <c:showPercent val="0"/>
          <c:showBubbleSize val="0"/>
        </c:dLbls>
        <c:gapWidth val="150"/>
        <c:axId val="121824768"/>
        <c:axId val="121826304"/>
      </c:barChart>
      <c:catAx>
        <c:axId val="121824768"/>
        <c:scaling>
          <c:orientation val="minMax"/>
        </c:scaling>
        <c:delete val="0"/>
        <c:axPos val="b"/>
        <c:majorTickMark val="out"/>
        <c:minorTickMark val="none"/>
        <c:tickLblPos val="nextTo"/>
        <c:txPr>
          <a:bodyPr/>
          <a:lstStyle/>
          <a:p>
            <a:pPr>
              <a:defRPr sz="1600" b="1"/>
            </a:pPr>
            <a:endParaRPr lang="en-US"/>
          </a:p>
        </c:txPr>
        <c:crossAx val="121826304"/>
        <c:crosses val="autoZero"/>
        <c:auto val="1"/>
        <c:lblAlgn val="ctr"/>
        <c:lblOffset val="100"/>
        <c:noMultiLvlLbl val="0"/>
      </c:catAx>
      <c:valAx>
        <c:axId val="121826304"/>
        <c:scaling>
          <c:orientation val="minMax"/>
        </c:scaling>
        <c:delete val="0"/>
        <c:axPos val="l"/>
        <c:majorGridlines/>
        <c:numFmt formatCode="0%" sourceLinked="1"/>
        <c:majorTickMark val="out"/>
        <c:minorTickMark val="none"/>
        <c:tickLblPos val="nextTo"/>
        <c:crossAx val="1218247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1" i="0" u="none" strike="noStrike" kern="1200" spc="0" baseline="0">
                <a:solidFill>
                  <a:schemeClr val="tx1">
                    <a:lumMod val="65000"/>
                    <a:lumOff val="35000"/>
                  </a:schemeClr>
                </a:solidFill>
                <a:latin typeface="+mn-lt"/>
                <a:ea typeface="+mn-ea"/>
                <a:cs typeface="+mn-cs"/>
              </a:defRPr>
            </a:pPr>
            <a:r>
              <a:rPr lang="en-IN" b="1" dirty="0"/>
              <a:t>%</a:t>
            </a:r>
            <a:r>
              <a:rPr lang="en-IN" b="1" baseline="0" dirty="0"/>
              <a:t> schools data entered</a:t>
            </a:r>
            <a:endParaRPr lang="en-IN" b="1" dirty="0"/>
          </a:p>
        </c:rich>
      </c:tx>
      <c:layout/>
      <c:overlay val="0"/>
      <c:spPr>
        <a:noFill/>
        <a:ln>
          <a:noFill/>
        </a:ln>
        <a:effectLst/>
      </c:spPr>
    </c:title>
    <c:autoTitleDeleted val="0"/>
    <c:plotArea>
      <c:layout>
        <c:manualLayout>
          <c:layoutTarget val="inner"/>
          <c:xMode val="edge"/>
          <c:yMode val="edge"/>
          <c:x val="5.3567081288751983E-2"/>
          <c:y val="0.11588929484178705"/>
          <c:w val="0.9331478945566587"/>
          <c:h val="0.50562438519065556"/>
        </c:manualLayout>
      </c:layout>
      <c:barChart>
        <c:barDir val="col"/>
        <c:grouping val="clustered"/>
        <c:varyColors val="0"/>
        <c:ser>
          <c:idx val="0"/>
          <c:order val="0"/>
          <c:tx>
            <c:strRef>
              <c:f>Sheet1!$B$1</c:f>
              <c:strCache>
                <c:ptCount val="1"/>
                <c:pt idx="0">
                  <c:v>Annual</c:v>
                </c:pt>
              </c:strCache>
            </c:strRef>
          </c:tx>
          <c:spPr>
            <a:solidFill>
              <a:schemeClr val="accent1"/>
            </a:solidFill>
            <a:ln>
              <a:noFill/>
            </a:ln>
            <a:effectLst/>
          </c:spPr>
          <c:invertIfNegative val="0"/>
          <c:dLbls>
            <c:dLbl>
              <c:idx val="6"/>
              <c:layout>
                <c:manualLayout>
                  <c:x val="-9.661835748792273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530-4064-85FC-B677DBCBC5B9}"/>
                </c:ext>
              </c:extLst>
            </c:dLbl>
            <c:spPr>
              <a:noFill/>
              <a:ln>
                <a:noFill/>
              </a:ln>
              <a:effectLst/>
            </c:spPr>
            <c:txPr>
              <a:bodyPr rot="0" spcFirstLastPara="1" vertOverflow="ellipsis" vert="horz" wrap="square" lIns="38100" tIns="19050" rIns="38100" bIns="19050" anchor="ctr" anchorCtr="1">
                <a:spAutoFit/>
              </a:bodyPr>
              <a:lstStyle/>
              <a:p>
                <a:pPr>
                  <a:defRPr lang="en-US"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Himachal Pradesh</c:v>
                </c:pt>
                <c:pt idx="1">
                  <c:v>Uttarakhand</c:v>
                </c:pt>
              </c:strCache>
            </c:strRef>
          </c:cat>
          <c:val>
            <c:numRef>
              <c:f>Sheet1!$B$2:$B$3</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0-E530-4064-85FC-B677DBCBC5B9}"/>
            </c:ext>
          </c:extLst>
        </c:ser>
        <c:ser>
          <c:idx val="1"/>
          <c:order val="1"/>
          <c:tx>
            <c:strRef>
              <c:f>Sheet1!$C$1</c:f>
              <c:strCache>
                <c:ptCount val="1"/>
                <c:pt idx="0">
                  <c:v>Monthly</c:v>
                </c:pt>
              </c:strCache>
            </c:strRef>
          </c:tx>
          <c:spPr>
            <a:solidFill>
              <a:schemeClr val="accent2"/>
            </a:solidFill>
            <a:ln>
              <a:noFill/>
            </a:ln>
            <a:effectLst/>
          </c:spPr>
          <c:invertIfNegative val="0"/>
          <c:dLbls>
            <c:dLbl>
              <c:idx val="1"/>
              <c:layout>
                <c:manualLayout>
                  <c:x val="7.2463768115942342E-3"/>
                  <c:y val="2.631751816271407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530-4064-85FC-B677DBCBC5B9}"/>
                </c:ext>
              </c:extLst>
            </c:dLbl>
            <c:dLbl>
              <c:idx val="2"/>
              <c:layout>
                <c:manualLayout>
                  <c:x val="1.2077294685990276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530-4064-85FC-B677DBCBC5B9}"/>
                </c:ext>
              </c:extLst>
            </c:dLbl>
            <c:dLbl>
              <c:idx val="3"/>
              <c:layout>
                <c:manualLayout>
                  <c:x val="6.0386473429952002E-3"/>
                  <c:y val="-1.3158759081357042E-3"/>
                </c:manualLayout>
              </c:layout>
              <c:spPr>
                <a:noFill/>
                <a:ln>
                  <a:noFill/>
                </a:ln>
                <a:effectLst/>
              </c:spPr>
              <c:txPr>
                <a:bodyPr rot="0" spcFirstLastPara="1" vertOverflow="ellipsis" vert="horz" wrap="square" lIns="38100" tIns="19050" rIns="38100" bIns="19050" anchor="ctr" anchorCtr="1">
                  <a:no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2228213321160944E-2"/>
                      <c:h val="4.3713397668267887E-2"/>
                    </c:manualLayout>
                  </c15:layout>
                </c:ext>
                <c:ext xmlns:c16="http://schemas.microsoft.com/office/drawing/2014/chart" uri="{C3380CC4-5D6E-409C-BE32-E72D297353CC}">
                  <c16:uniqueId val="{00000008-E530-4064-85FC-B677DBCBC5B9}"/>
                </c:ext>
              </c:extLst>
            </c:dLbl>
            <c:dLbl>
              <c:idx val="5"/>
              <c:layout>
                <c:manualLayout>
                  <c:x val="1.0869565217391275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530-4064-85FC-B677DBCBC5B9}"/>
                </c:ext>
              </c:extLst>
            </c:dLbl>
            <c:dLbl>
              <c:idx val="6"/>
              <c:layout>
                <c:manualLayout>
                  <c:x val="7.2463768115942342E-3"/>
                  <c:y val="7.8952554488142014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530-4064-85FC-B677DBCBC5B9}"/>
                </c:ext>
              </c:extLst>
            </c:dLbl>
            <c:spPr>
              <a:noFill/>
              <a:ln>
                <a:noFill/>
              </a:ln>
              <a:effectLst/>
            </c:spPr>
            <c:txPr>
              <a:bodyPr rot="0" spcFirstLastPara="1" vertOverflow="ellipsis" vert="horz" wrap="square" lIns="38100" tIns="19050" rIns="38100" bIns="19050" anchor="ctr" anchorCtr="1">
                <a:sp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Himachal Pradesh</c:v>
                </c:pt>
                <c:pt idx="1">
                  <c:v>Uttarakhand</c:v>
                </c:pt>
              </c:strCache>
            </c:strRef>
          </c:cat>
          <c:val>
            <c:numRef>
              <c:f>Sheet1!$C$2:$C$3</c:f>
              <c:numCache>
                <c:formatCode>0%</c:formatCode>
                <c:ptCount val="2"/>
                <c:pt idx="0">
                  <c:v>0.98</c:v>
                </c:pt>
                <c:pt idx="1">
                  <c:v>1</c:v>
                </c:pt>
              </c:numCache>
            </c:numRef>
          </c:val>
          <c:extLst xmlns:c16r2="http://schemas.microsoft.com/office/drawing/2015/06/chart">
            <c:ext xmlns:c16="http://schemas.microsoft.com/office/drawing/2014/chart" uri="{C3380CC4-5D6E-409C-BE32-E72D297353CC}">
              <c16:uniqueId val="{00000001-E530-4064-85FC-B677DBCBC5B9}"/>
            </c:ext>
          </c:extLst>
        </c:ser>
        <c:ser>
          <c:idx val="2"/>
          <c:order val="2"/>
          <c:tx>
            <c:strRef>
              <c:f>Sheet1!$D$1</c:f>
              <c:strCache>
                <c:ptCount val="1"/>
                <c:pt idx="0">
                  <c:v>Daily (AMS) : Average (Apr, 2018-Mar, 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lgn="ctr">
                  <a:defRPr lang="en-US" sz="1400" b="1" i="0" u="none" strike="noStrike" kern="1200" baseline="0">
                    <a:solidFill>
                      <a:prstClr val="black">
                        <a:lumMod val="75000"/>
                        <a:lumOff val="25000"/>
                      </a:prst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Himachal Pradesh</c:v>
                </c:pt>
                <c:pt idx="1">
                  <c:v>Uttarakhand</c:v>
                </c:pt>
              </c:strCache>
            </c:strRef>
          </c:cat>
          <c:val>
            <c:numRef>
              <c:f>Sheet1!$D$2:$D$3</c:f>
              <c:numCache>
                <c:formatCode>0%</c:formatCode>
                <c:ptCount val="2"/>
                <c:pt idx="0">
                  <c:v>0.78</c:v>
                </c:pt>
                <c:pt idx="1">
                  <c:v>0.65</c:v>
                </c:pt>
              </c:numCache>
            </c:numRef>
          </c:val>
          <c:extLst xmlns:c16r2="http://schemas.microsoft.com/office/drawing/2015/06/chart">
            <c:ext xmlns:c16="http://schemas.microsoft.com/office/drawing/2014/chart" uri="{C3380CC4-5D6E-409C-BE32-E72D297353CC}">
              <c16:uniqueId val="{00000002-E530-4064-85FC-B677DBCBC5B9}"/>
            </c:ext>
          </c:extLst>
        </c:ser>
        <c:dLbls>
          <c:showLegendKey val="0"/>
          <c:showVal val="0"/>
          <c:showCatName val="0"/>
          <c:showSerName val="0"/>
          <c:showPercent val="0"/>
          <c:showBubbleSize val="0"/>
        </c:dLbls>
        <c:gapWidth val="176"/>
        <c:overlap val="-19"/>
        <c:axId val="211479552"/>
        <c:axId val="211497728"/>
      </c:barChart>
      <c:catAx>
        <c:axId val="2114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497728"/>
        <c:crosses val="autoZero"/>
        <c:auto val="1"/>
        <c:lblAlgn val="ctr"/>
        <c:lblOffset val="100"/>
        <c:noMultiLvlLbl val="0"/>
      </c:catAx>
      <c:valAx>
        <c:axId val="21149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1" i="0" u="none" strike="noStrike" kern="1200" baseline="0">
                <a:solidFill>
                  <a:schemeClr val="tx1">
                    <a:lumMod val="65000"/>
                    <a:lumOff val="35000"/>
                  </a:schemeClr>
                </a:solidFill>
                <a:latin typeface="+mn-lt"/>
                <a:ea typeface="+mn-ea"/>
                <a:cs typeface="+mn-cs"/>
              </a:defRPr>
            </a:pPr>
            <a:endParaRPr lang="en-US"/>
          </a:p>
        </c:txPr>
        <c:crossAx val="211479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77260-0233-493B-A4BB-4030CAB2145D}" type="datetimeFigureOut">
              <a:rPr lang="en-US" smtClean="0"/>
              <a:pPr/>
              <a:t>5/29/2019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63E6C-F22E-40F5-82DC-C432D647C420}" type="slidenum">
              <a:rPr lang="en-US" smtClean="0"/>
              <a:pPr/>
              <a:t>‹#›</a:t>
            </a:fld>
            <a:endParaRPr lang="en-US"/>
          </a:p>
        </p:txBody>
      </p:sp>
    </p:spTree>
    <p:extLst>
      <p:ext uri="{BB962C8B-B14F-4D97-AF65-F5344CB8AC3E}">
        <p14:creationId xmlns:p14="http://schemas.microsoft.com/office/powerpoint/2010/main" val="2781649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63E6C-F22E-40F5-82DC-C432D647C420}" type="slidenum">
              <a:rPr lang="en-US" smtClean="0"/>
              <a:pPr/>
              <a:t>1</a:t>
            </a:fld>
            <a:endParaRPr lang="en-US"/>
          </a:p>
        </p:txBody>
      </p:sp>
    </p:spTree>
    <p:extLst>
      <p:ext uri="{BB962C8B-B14F-4D97-AF65-F5344CB8AC3E}">
        <p14:creationId xmlns:p14="http://schemas.microsoft.com/office/powerpoint/2010/main" val="352134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362C50D2-26E3-451F-B1C9-6A87A2D3B2FC}"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7F83D4A2-148C-404D-94C8-61E030EE7077}"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Narrow" pitchFamily="34" charset="0"/>
                <a:cs typeface="Arial" pitchFamily="34" charset="0"/>
              </a:defRPr>
            </a:lvl1pPr>
            <a:lvl2pPr marL="729057" indent="-280406" defTabSz="914437" eaLnBrk="0" hangingPunct="0">
              <a:defRPr>
                <a:solidFill>
                  <a:schemeClr val="tx1"/>
                </a:solidFill>
                <a:latin typeface="Arial Narrow" pitchFamily="34" charset="0"/>
                <a:cs typeface="Arial" pitchFamily="34" charset="0"/>
              </a:defRPr>
            </a:lvl2pPr>
            <a:lvl3pPr marL="1121626" indent="-224325" defTabSz="914437" eaLnBrk="0" hangingPunct="0">
              <a:defRPr>
                <a:solidFill>
                  <a:schemeClr val="tx1"/>
                </a:solidFill>
                <a:latin typeface="Arial Narrow" pitchFamily="34" charset="0"/>
                <a:cs typeface="Arial" pitchFamily="34" charset="0"/>
              </a:defRPr>
            </a:lvl3pPr>
            <a:lvl4pPr marL="1570276" indent="-224325" defTabSz="914437" eaLnBrk="0" hangingPunct="0">
              <a:defRPr>
                <a:solidFill>
                  <a:schemeClr val="tx1"/>
                </a:solidFill>
                <a:latin typeface="Arial Narrow" pitchFamily="34" charset="0"/>
                <a:cs typeface="Arial" pitchFamily="34" charset="0"/>
              </a:defRPr>
            </a:lvl4pPr>
            <a:lvl5pPr marL="2018927" indent="-224325" defTabSz="914437" eaLnBrk="0" hangingPunct="0">
              <a:defRPr>
                <a:solidFill>
                  <a:schemeClr val="tx1"/>
                </a:solidFill>
                <a:latin typeface="Arial Narrow" pitchFamily="34" charset="0"/>
                <a:cs typeface="Arial" pitchFamily="34" charset="0"/>
              </a:defRPr>
            </a:lvl5pPr>
            <a:lvl6pPr marL="2467577" indent="-224325" defTabSz="914437" eaLnBrk="0" fontAlgn="base" hangingPunct="0">
              <a:spcBef>
                <a:spcPct val="0"/>
              </a:spcBef>
              <a:spcAft>
                <a:spcPct val="0"/>
              </a:spcAft>
              <a:defRPr>
                <a:solidFill>
                  <a:schemeClr val="tx1"/>
                </a:solidFill>
                <a:latin typeface="Arial Narrow" pitchFamily="34" charset="0"/>
                <a:cs typeface="Arial" pitchFamily="34" charset="0"/>
              </a:defRPr>
            </a:lvl6pPr>
            <a:lvl7pPr marL="2916227" indent="-224325" defTabSz="914437" eaLnBrk="0" fontAlgn="base" hangingPunct="0">
              <a:spcBef>
                <a:spcPct val="0"/>
              </a:spcBef>
              <a:spcAft>
                <a:spcPct val="0"/>
              </a:spcAft>
              <a:defRPr>
                <a:solidFill>
                  <a:schemeClr val="tx1"/>
                </a:solidFill>
                <a:latin typeface="Arial Narrow" pitchFamily="34" charset="0"/>
                <a:cs typeface="Arial" pitchFamily="34" charset="0"/>
              </a:defRPr>
            </a:lvl7pPr>
            <a:lvl8pPr marL="3364878" indent="-224325" defTabSz="914437" eaLnBrk="0" fontAlgn="base" hangingPunct="0">
              <a:spcBef>
                <a:spcPct val="0"/>
              </a:spcBef>
              <a:spcAft>
                <a:spcPct val="0"/>
              </a:spcAft>
              <a:defRPr>
                <a:solidFill>
                  <a:schemeClr val="tx1"/>
                </a:solidFill>
                <a:latin typeface="Arial Narrow" pitchFamily="34" charset="0"/>
                <a:cs typeface="Arial" pitchFamily="34" charset="0"/>
              </a:defRPr>
            </a:lvl8pPr>
            <a:lvl9pPr marL="3813528" indent="-224325" defTabSz="914437" eaLnBrk="0" fontAlgn="base" hangingPunct="0">
              <a:spcBef>
                <a:spcPct val="0"/>
              </a:spcBef>
              <a:spcAft>
                <a:spcPct val="0"/>
              </a:spcAft>
              <a:defRPr>
                <a:solidFill>
                  <a:schemeClr val="tx1"/>
                </a:solidFill>
                <a:latin typeface="Arial Narrow" pitchFamily="34" charset="0"/>
                <a:cs typeface="Arial" pitchFamily="34" charset="0"/>
              </a:defRPr>
            </a:lvl9pPr>
          </a:lstStyle>
          <a:p>
            <a:pPr eaLnBrk="1" hangingPunct="1"/>
            <a:fld id="{4292438A-AC3B-4AD1-B137-83DE0820E692}" type="slidenum">
              <a:rPr lang="en-US">
                <a:solidFill>
                  <a:srgbClr val="000000"/>
                </a:solidFill>
                <a:latin typeface="Arial" pitchFamily="34" charset="0"/>
              </a:rPr>
              <a:pPr eaLnBrk="1" hangingPunct="1"/>
              <a:t>20</a:t>
            </a:fld>
            <a:endParaRPr lang="en-US">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smtClean="0"/>
          </a:p>
        </p:txBody>
      </p:sp>
      <p:sp>
        <p:nvSpPr>
          <p:cNvPr id="4" name="Slide Number Placeholder 3"/>
          <p:cNvSpPr>
            <a:spLocks noGrp="1"/>
          </p:cNvSpPr>
          <p:nvPr>
            <p:ph type="sldNum" sz="quarter" idx="5"/>
          </p:nvPr>
        </p:nvSpPr>
        <p:spPr/>
        <p:txBody>
          <a:bodyPr/>
          <a:lstStyle/>
          <a:p>
            <a:pPr>
              <a:defRPr/>
            </a:pPr>
            <a:fld id="{B75634B5-DB9E-4E5A-B2E6-D5780B2431BE}" type="slidenum">
              <a:rPr lang="en-US" smtClean="0"/>
              <a:pPr>
                <a:defRPr/>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C33899-28D8-4E3A-AA40-6B00B3356810}" type="datetime1">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943536-C3F0-4438-8EE8-768A33D73DB6}" type="datetime1">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34A351-96F5-4F9F-B519-23F1B5137B42}" type="datetime1">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DBA72-0D57-432C-9742-262A047FE6D4}" type="datetime1">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6CE51D-9295-4AF1-B0DA-98C79C32FF29}" type="datetime1">
              <a:rPr lang="en-US" smtClean="0"/>
              <a:pPr/>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B2963-3F0B-48B1-86D2-2353C87E0822}" type="datetime1">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5D5806-BB09-4747-BA5E-30656F63C3C1}" type="datetime1">
              <a:rPr lang="en-US" smtClean="0"/>
              <a:pPr/>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664411-2128-450E-ACF6-63CF1B660A1C}" type="datetime1">
              <a:rPr lang="en-US" smtClean="0"/>
              <a:pPr/>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78B2C-5943-4E16-823D-509C441BF33A}" type="datetime1">
              <a:rPr lang="en-US" smtClean="0"/>
              <a:pPr/>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17633A-F881-473F-A696-501256B0AD70}" type="datetime1">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57F284-3680-44FE-8D4B-4F2AD5EB5147}" type="datetime1">
              <a:rPr lang="en-US" smtClean="0"/>
              <a:pPr/>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42436F-A003-49D2-BDA8-A65B203CD7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9E99-0335-4359-AB5C-BEAA8E8624B0}" type="datetime1">
              <a:rPr lang="en-US" smtClean="0"/>
              <a:pPr/>
              <a:t>5/29/2019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42436F-A003-49D2-BDA8-A65B203CD7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P%20-%20Calculation%20Sheet%20-%20Hyperlink.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UK%20-%20PAB-2019-20--Calculation%20Sheet--Hyperlink.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431810"/>
            <a:ext cx="9214559" cy="545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Slide Number Placeholder 11">
            <a:extLst>
              <a:ext uri="{FF2B5EF4-FFF2-40B4-BE49-F238E27FC236}">
                <a16:creationId xmlns:a16="http://schemas.microsoft.com/office/drawing/2014/main" xmlns="" id="{C043577C-3054-4D4D-BCC4-52F43905A39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3D2CA4-7124-44EA-9B73-5F4A1D012AFB}"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7" name="Rectangle 3">
            <a:extLst>
              <a:ext uri="{FF2B5EF4-FFF2-40B4-BE49-F238E27FC236}">
                <a16:creationId xmlns:a16="http://schemas.microsoft.com/office/drawing/2014/main" xmlns="" id="{39ED8750-08D7-488C-9C49-F1262A7458FD}"/>
              </a:ext>
            </a:extLst>
          </p:cNvPr>
          <p:cNvSpPr txBox="1">
            <a:spLocks noRot="1" noChangeArrowheads="1"/>
          </p:cNvSpPr>
          <p:nvPr/>
        </p:nvSpPr>
        <p:spPr>
          <a:xfrm>
            <a:off x="152400" y="914400"/>
            <a:ext cx="8686800" cy="5181600"/>
          </a:xfrm>
          <a:prstGeom prst="rect">
            <a:avLst/>
          </a:prstGeom>
        </p:spPr>
        <p:txBody>
          <a:bodyPr>
            <a:normAutofit/>
          </a:bodyPr>
          <a:lstStyle/>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4400" b="1" i="0" u="none" strike="noStrike" kern="1200" cap="none" spc="0" normalizeH="0" baseline="0" noProof="0" dirty="0">
              <a:ln>
                <a:noFill/>
              </a:ln>
              <a:solidFill>
                <a:srgbClr val="4F81BD">
                  <a:lumMod val="50000"/>
                </a:srgbClr>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35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a:p>
            <a:pPr marL="274320" marR="0" lvl="0" indent="-274320" algn="ctr" defTabSz="914400" rtl="0" eaLnBrk="1" fontAlgn="auto" latinLnBrk="0" hangingPunct="1">
              <a:lnSpc>
                <a:spcPct val="90000"/>
              </a:lnSpc>
              <a:spcBef>
                <a:spcPts val="580"/>
              </a:spcBef>
              <a:spcAft>
                <a:spcPts val="0"/>
              </a:spcAft>
              <a:buClr>
                <a:srgbClr val="9BBB59"/>
              </a:buClr>
              <a:buSzTx/>
              <a:buFont typeface="Wingdings" pitchFamily="2" charset="2"/>
              <a:buNone/>
              <a:tabLst/>
              <a:defRPr/>
            </a:pPr>
            <a:endParaRPr kumimoji="0" lang="en-US" sz="2700" b="1" i="0" u="none" strike="noStrike" kern="1200" cap="none" spc="0" normalizeH="0" baseline="0" noProof="0" dirty="0">
              <a:ln>
                <a:noFill/>
              </a:ln>
              <a:solidFill>
                <a:srgbClr val="F7FEB8"/>
              </a:solidFill>
              <a:effectLst/>
              <a:uLnTx/>
              <a:uFillTx/>
              <a:latin typeface="Benguiat Bk BT" pitchFamily="18" charset="0"/>
              <a:ea typeface="+mn-ea"/>
              <a:cs typeface="Arial" panose="020B0604020202020204" pitchFamily="34" charset="0"/>
            </a:endParaRPr>
          </a:p>
        </p:txBody>
      </p:sp>
      <p:pic>
        <p:nvPicPr>
          <p:cNvPr id="2053" name="Picture 5">
            <a:extLst>
              <a:ext uri="{FF2B5EF4-FFF2-40B4-BE49-F238E27FC236}">
                <a16:creationId xmlns:a16="http://schemas.microsoft.com/office/drawing/2014/main" xmlns="" id="{6CB880F1-E988-4F86-B31C-1E2B107AD3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7779" t="13121" r="27777" b="10283"/>
          <a:stretch>
            <a:fillRect/>
          </a:stretch>
        </p:blipFill>
        <p:spPr bwMode="auto">
          <a:xfrm>
            <a:off x="8143900" y="31750"/>
            <a:ext cx="1000100" cy="1232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9BD3CBA1-0A3D-4EE5-A1F9-F6F80106C4BC}"/>
              </a:ext>
            </a:extLst>
          </p:cNvPr>
          <p:cNvSpPr/>
          <p:nvPr/>
        </p:nvSpPr>
        <p:spPr>
          <a:xfrm>
            <a:off x="685800" y="0"/>
            <a:ext cx="78486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Mid Day Meal Scheme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mbria" panose="02040503050406030204" pitchFamily="18" charset="0"/>
                <a:ea typeface="Verdana" panose="020B0604030504040204" pitchFamily="34" charset="0"/>
                <a:cs typeface="Verdana" panose="020B0604030504040204" pitchFamily="34" charset="0"/>
              </a:rPr>
              <a:t> </a:t>
            </a:r>
            <a:endParaRPr kumimoji="0" lang="en-US" sz="2400" b="1" i="0" u="none" strike="noStrike" kern="1200" cap="none" spc="0" normalizeH="0" baseline="0" noProof="0" dirty="0">
              <a:ln>
                <a:noFill/>
              </a:ln>
              <a:solidFill>
                <a:srgbClr val="000000"/>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056" name="Title 1">
            <a:extLst>
              <a:ext uri="{FF2B5EF4-FFF2-40B4-BE49-F238E27FC236}">
                <a16:creationId xmlns:a16="http://schemas.microsoft.com/office/drawing/2014/main" xmlns="" id="{77AF40C7-36F6-4C47-A152-A736F1293DB0}"/>
              </a:ext>
            </a:extLst>
          </p:cNvPr>
          <p:cNvSpPr>
            <a:spLocks noGrp="1"/>
          </p:cNvSpPr>
          <p:nvPr>
            <p:ph type="ctrTitle"/>
          </p:nvPr>
        </p:nvSpPr>
        <p:spPr>
          <a:xfrm>
            <a:off x="971600" y="714356"/>
            <a:ext cx="6743672" cy="714380"/>
          </a:xfrm>
          <a:solidFill>
            <a:schemeClr val="bg1">
              <a:alpha val="63921"/>
            </a:schemeClr>
          </a:solidFill>
        </p:spPr>
        <p:txBody>
          <a:bodyPr>
            <a:normAutofit fontScale="90000"/>
          </a:bodyPr>
          <a:lstStyle/>
          <a:p>
            <a:pPr eaLnBrk="1" hangingPunct="1"/>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
            </a:r>
            <a:b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br>
            <a:r>
              <a:rPr lang="en-US" altLang="en-US" sz="2000" b="1" dirty="0">
                <a:solidFill>
                  <a:srgbClr val="000000"/>
                </a:solidFill>
                <a:latin typeface="Cambria" panose="02040503050406030204" pitchFamily="18" charset="0"/>
                <a:ea typeface="Verdana" panose="020B0604030504040204" pitchFamily="34" charset="0"/>
                <a:cs typeface="Verdana" panose="020B0604030504040204" pitchFamily="34" charset="0"/>
              </a:rPr>
              <a:t>PAB - MDM Meeting  for</a:t>
            </a:r>
            <a:r>
              <a:rPr lang="en-US" altLang="en-US" sz="2000" b="1" dirty="0"/>
              <a:t/>
            </a:r>
            <a:br>
              <a:rPr lang="en-US" altLang="en-US" sz="2000" b="1" dirty="0"/>
            </a:br>
            <a:r>
              <a:rPr lang="en-US" altLang="en-US" sz="2000" b="1" dirty="0"/>
              <a:t>Review of Implementation of MDMS in </a:t>
            </a:r>
            <a:r>
              <a:rPr lang="en-US" altLang="en-US" sz="2000" b="1" dirty="0" smtClean="0"/>
              <a:t/>
            </a:r>
            <a:br>
              <a:rPr lang="en-US" altLang="en-US" sz="2000" b="1" dirty="0" smtClean="0"/>
            </a:br>
            <a:r>
              <a:rPr lang="en-US" altLang="en-US" sz="2000" b="1" dirty="0" smtClean="0"/>
              <a:t>Himalayan States: </a:t>
            </a:r>
            <a:r>
              <a:rPr lang="en-US" altLang="en-US" sz="2000" b="1" dirty="0" smtClean="0">
                <a:solidFill>
                  <a:srgbClr val="000000"/>
                </a:solidFill>
                <a:latin typeface="Cambria" panose="02040503050406030204" pitchFamily="18" charset="0"/>
                <a:ea typeface="Verdana" panose="020B0604030504040204" pitchFamily="34" charset="0"/>
                <a:cs typeface="Verdana" panose="020B0604030504040204" pitchFamily="34" charset="0"/>
              </a:rPr>
              <a:t>08.05.2019</a:t>
            </a:r>
            <a:r>
              <a:rPr lang="en-US" altLang="en-US" sz="2000" b="1" dirty="0">
                <a:solidFill>
                  <a:srgbClr val="0099FF"/>
                </a:solidFill>
              </a:rPr>
              <a:t/>
            </a:r>
            <a:br>
              <a:rPr lang="en-US" altLang="en-US" sz="2000" b="1" dirty="0">
                <a:solidFill>
                  <a:srgbClr val="0099FF"/>
                </a:solidFill>
              </a:rPr>
            </a:br>
            <a:r>
              <a:rPr lang="en-US" altLang="en-US" sz="1200" b="1" dirty="0"/>
              <a:t/>
            </a:r>
            <a:br>
              <a:rPr lang="en-US" altLang="en-US" sz="1200" b="1" dirty="0"/>
            </a:br>
            <a:endParaRPr lang="en-US" altLang="en-US" sz="1100" b="1" i="1" u="sng" dirty="0"/>
          </a:p>
        </p:txBody>
      </p:sp>
      <p:pic>
        <p:nvPicPr>
          <p:cNvPr id="57345" name="Picture 1"/>
          <p:cNvPicPr>
            <a:picLocks noChangeAspect="1" noChangeArrowheads="1"/>
          </p:cNvPicPr>
          <p:nvPr/>
        </p:nvPicPr>
        <p:blipFill>
          <a:blip r:embed="rId5" cstate="print"/>
          <a:srcRect/>
          <a:stretch>
            <a:fillRect/>
          </a:stretch>
        </p:blipFill>
        <p:spPr bwMode="auto">
          <a:xfrm>
            <a:off x="0" y="0"/>
            <a:ext cx="1142976" cy="1407130"/>
          </a:xfrm>
          <a:prstGeom prst="rect">
            <a:avLst/>
          </a:prstGeom>
          <a:noFill/>
          <a:ln w="9525">
            <a:noFill/>
            <a:miter lim="800000"/>
            <a:headEnd/>
            <a:tailEnd/>
          </a:ln>
          <a:effectLst/>
        </p:spPr>
      </p:pic>
      <p:sp>
        <p:nvSpPr>
          <p:cNvPr id="2" name="Rectangle 1"/>
          <p:cNvSpPr/>
          <p:nvPr/>
        </p:nvSpPr>
        <p:spPr>
          <a:xfrm>
            <a:off x="-1" y="6309320"/>
            <a:ext cx="9214559" cy="573360"/>
          </a:xfrm>
          <a:prstGeom prst="rect">
            <a:avLst/>
          </a:prstGeom>
          <a:solidFill>
            <a:srgbClr val="92D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Primary  School, </a:t>
            </a:r>
            <a:r>
              <a:rPr lang="en-US" sz="2400" b="1" dirty="0" err="1" smtClean="0">
                <a:solidFill>
                  <a:schemeClr val="bg1"/>
                </a:solidFill>
              </a:rPr>
              <a:t>Malla</a:t>
            </a:r>
            <a:r>
              <a:rPr lang="en-US" sz="2400" b="1" dirty="0" smtClean="0">
                <a:solidFill>
                  <a:schemeClr val="bg1"/>
                </a:solidFill>
              </a:rPr>
              <a:t>  </a:t>
            </a:r>
            <a:r>
              <a:rPr lang="en-US" sz="2400" b="1" dirty="0" err="1" smtClean="0">
                <a:solidFill>
                  <a:schemeClr val="bg1"/>
                </a:solidFill>
              </a:rPr>
              <a:t>Dhouladevi</a:t>
            </a:r>
            <a:r>
              <a:rPr lang="en-US" sz="2400" b="1" dirty="0" smtClean="0">
                <a:solidFill>
                  <a:schemeClr val="bg1"/>
                </a:solidFill>
              </a:rPr>
              <a:t>, </a:t>
            </a:r>
            <a:r>
              <a:rPr lang="en-US" sz="2400" b="1" dirty="0" err="1" smtClean="0">
                <a:solidFill>
                  <a:schemeClr val="bg1"/>
                </a:solidFill>
              </a:rPr>
              <a:t>Almora</a:t>
            </a:r>
            <a:r>
              <a:rPr lang="en-US" sz="2400" b="1" dirty="0" smtClean="0">
                <a:solidFill>
                  <a:schemeClr val="bg1"/>
                </a:solidFill>
              </a:rPr>
              <a:t> (</a:t>
            </a:r>
            <a:r>
              <a:rPr lang="en-US" sz="2400" b="1" dirty="0" err="1">
                <a:solidFill>
                  <a:schemeClr val="bg1"/>
                </a:solidFill>
              </a:rPr>
              <a:t>U</a:t>
            </a:r>
            <a:r>
              <a:rPr lang="en-US" sz="2400" b="1" dirty="0" err="1" smtClean="0">
                <a:solidFill>
                  <a:schemeClr val="bg1"/>
                </a:solidFill>
              </a:rPr>
              <a:t>ttarakhand</a:t>
            </a:r>
            <a:r>
              <a:rPr lang="en-US" sz="2400" b="1" dirty="0" smtClean="0">
                <a:solidFill>
                  <a:schemeClr val="bg1"/>
                </a:solidFill>
              </a:rPr>
              <a:t>)</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477"/>
            <a:ext cx="9144000" cy="71776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3200" b="1" dirty="0">
                <a:solidFill>
                  <a:srgbClr val="FFFFFF"/>
                </a:solidFill>
                <a:latin typeface="Calibri" panose="020F0502020204030204" pitchFamily="34" charset="0"/>
              </a:rPr>
              <a:t>Performance Score Card – </a:t>
            </a:r>
            <a:r>
              <a:rPr lang="en-US" altLang="en-US" sz="3200" b="1" dirty="0" err="1">
                <a:solidFill>
                  <a:srgbClr val="FFFFFF"/>
                </a:solidFill>
                <a:latin typeface="Calibri" panose="020F0502020204030204" pitchFamily="34" charset="0"/>
              </a:rPr>
              <a:t>Uttarakhand</a:t>
            </a:r>
            <a:endParaRPr lang="en-US" altLang="en-US" sz="3200" b="1" dirty="0">
              <a:solidFill>
                <a:srgbClr val="FFFFFF"/>
              </a:solidFill>
              <a:latin typeface="Calibri" panose="020F0502020204030204" pitchFamily="34" charset="0"/>
            </a:endParaRPr>
          </a:p>
        </p:txBody>
      </p:sp>
      <p:sp>
        <p:nvSpPr>
          <p:cNvPr id="27652" name="TextBox 10"/>
          <p:cNvSpPr txBox="1">
            <a:spLocks noChangeArrowheads="1"/>
          </p:cNvSpPr>
          <p:nvPr/>
        </p:nvSpPr>
        <p:spPr bwMode="auto">
          <a:xfrm>
            <a:off x="228600" y="6488113"/>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4101" name="Object 4"/>
          <p:cNvGraphicFramePr>
            <a:graphicFrameLocks noGrp="1"/>
          </p:cNvGraphicFramePr>
          <p:nvPr>
            <p:extLst>
              <p:ext uri="{D42A27DB-BD31-4B8C-83A1-F6EECF244321}">
                <p14:modId xmlns:p14="http://schemas.microsoft.com/office/powerpoint/2010/main" val="1511163055"/>
              </p:ext>
            </p:extLst>
          </p:nvPr>
        </p:nvGraphicFramePr>
        <p:xfrm>
          <a:off x="4313237" y="764704"/>
          <a:ext cx="4867275" cy="5904656"/>
        </p:xfrm>
        <a:graphic>
          <a:graphicData uri="http://schemas.openxmlformats.org/presentationml/2006/ole">
            <mc:AlternateContent xmlns:mc="http://schemas.openxmlformats.org/markup-compatibility/2006">
              <mc:Choice xmlns:v="urn:schemas-microsoft-com:vml" Requires="v">
                <p:oleObj spid="_x0000_s10316" name="Worksheet" r:id="rId4" imgW="4696004" imgH="2629039" progId="Excel.Sheet.8">
                  <p:embed/>
                </p:oleObj>
              </mc:Choice>
              <mc:Fallback>
                <p:oleObj name="Worksheet" r:id="rId4" imgW="4696004" imgH="2629039" progId="Excel.Sheet.8">
                  <p:embed/>
                  <p:pic>
                    <p:nvPicPr>
                      <p:cNvPr id="0" name=""/>
                      <p:cNvPicPr>
                        <a:picLocks noGrp="1" noChangeArrowheads="1"/>
                      </p:cNvPicPr>
                      <p:nvPr/>
                    </p:nvPicPr>
                    <p:blipFill>
                      <a:blip r:embed="rId5"/>
                      <a:srcRect/>
                      <a:stretch>
                        <a:fillRect/>
                      </a:stretch>
                    </p:blipFill>
                    <p:spPr bwMode="auto">
                      <a:xfrm>
                        <a:off x="4313237" y="764704"/>
                        <a:ext cx="4867275" cy="5904656"/>
                      </a:xfrm>
                      <a:prstGeom prst="rect">
                        <a:avLst/>
                      </a:prstGeom>
                      <a:noFill/>
                      <a:ln>
                        <a:noFill/>
                      </a:ln>
                      <a:extLst/>
                    </p:spPr>
                  </p:pic>
                </p:oleObj>
              </mc:Fallback>
            </mc:AlternateContent>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71220534"/>
              </p:ext>
            </p:extLst>
          </p:nvPr>
        </p:nvGraphicFramePr>
        <p:xfrm>
          <a:off x="107504" y="692696"/>
          <a:ext cx="4038600" cy="6120743"/>
        </p:xfrm>
        <a:graphic>
          <a:graphicData uri="http://schemas.openxmlformats.org/drawingml/2006/table">
            <a:tbl>
              <a:tblPr>
                <a:tableStyleId>{D7AC3CCA-C797-4891-BE02-D94E43425B78}</a:tableStyleId>
              </a:tblPr>
              <a:tblGrid>
                <a:gridCol w="1440160"/>
                <a:gridCol w="844116"/>
                <a:gridCol w="877162"/>
                <a:gridCol w="877162"/>
              </a:tblGrid>
              <a:tr h="818016">
                <a:tc>
                  <a:txBody>
                    <a:bodyPr/>
                    <a:lstStyle/>
                    <a:p>
                      <a:pPr algn="ctr" rtl="0" fontAlgn="ctr"/>
                      <a:r>
                        <a:rPr lang="en-US" sz="1400" b="1" u="none" strike="noStrike" dirty="0">
                          <a:solidFill>
                            <a:srgbClr val="002060"/>
                          </a:solidFill>
                          <a:effectLst/>
                        </a:rPr>
                        <a:t>Component</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PAB Approval / Allocation</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a:solidFill>
                            <a:srgbClr val="002060"/>
                          </a:solidFill>
                          <a:effectLst/>
                        </a:rPr>
                        <a:t>Utilization</a:t>
                      </a:r>
                      <a:endParaRPr lang="en-US" sz="1400" b="1" i="0" u="none" strike="noStrike">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 Utilization</a:t>
                      </a:r>
                      <a:endParaRPr lang="en-US" sz="1400" b="1" i="0" u="none" strike="noStrike" dirty="0">
                        <a:solidFill>
                          <a:srgbClr val="002060"/>
                        </a:solidFill>
                        <a:effectLst/>
                        <a:latin typeface="Arial Narrow"/>
                      </a:endParaRPr>
                    </a:p>
                  </a:txBody>
                  <a:tcPr marL="9525" marR="9525" marT="9525" marB="0" anchor="ctr"/>
                </a:tc>
              </a:tr>
              <a:tr h="297460">
                <a:tc>
                  <a:txBody>
                    <a:bodyPr/>
                    <a:lstStyle/>
                    <a:p>
                      <a:pPr algn="ctr" rtl="0" fontAlgn="b"/>
                      <a:r>
                        <a:rPr lang="en-US" sz="1400" b="1" u="none" strike="noStrike" dirty="0">
                          <a:effectLst/>
                        </a:rPr>
                        <a:t>Institutions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smtClean="0">
                          <a:effectLst/>
                        </a:rPr>
                        <a:t>17664</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17344</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i="0" u="none" strike="noStrike" dirty="0" smtClean="0">
                          <a:solidFill>
                            <a:srgbClr val="000000"/>
                          </a:solidFill>
                          <a:effectLst/>
                          <a:latin typeface="Arial"/>
                        </a:rPr>
                        <a:t>98%</a:t>
                      </a:r>
                      <a:endParaRPr lang="en-US" sz="1400" b="1" i="0" u="none" strike="noStrike" dirty="0">
                        <a:solidFill>
                          <a:srgbClr val="000000"/>
                        </a:solidFill>
                        <a:effectLst/>
                        <a:latin typeface="Arial"/>
                      </a:endParaRPr>
                    </a:p>
                  </a:txBody>
                  <a:tcPr marL="9525" marR="9525" marT="9525" marB="0" anchor="ctr"/>
                </a:tc>
              </a:tr>
              <a:tr h="297460">
                <a:tc>
                  <a:txBody>
                    <a:bodyPr/>
                    <a:lstStyle/>
                    <a:p>
                      <a:pPr algn="ctr" rtl="0" fontAlgn="b"/>
                      <a:r>
                        <a:rPr lang="en-US" sz="1400" b="1" u="none" strike="noStrike">
                          <a:effectLst/>
                        </a:rPr>
                        <a:t>Children</a:t>
                      </a:r>
                      <a:endParaRPr lang="en-US" sz="1400" b="1" i="0" u="none" strike="noStrike">
                        <a:solidFill>
                          <a:srgbClr val="000000"/>
                        </a:solidFill>
                        <a:effectLst/>
                        <a:latin typeface="Arial Narrow"/>
                      </a:endParaRPr>
                    </a:p>
                  </a:txBody>
                  <a:tcPr marL="9525" marR="9525" marT="9525" marB="0" anchor="ctr"/>
                </a:tc>
                <a:tc>
                  <a:txBody>
                    <a:bodyPr/>
                    <a:lstStyle/>
                    <a:p>
                      <a:pPr algn="ctr" rtl="0" fontAlgn="b"/>
                      <a:r>
                        <a:rPr lang="en-US" sz="1400" b="1" i="0" u="none" strike="noStrike" dirty="0" smtClean="0">
                          <a:solidFill>
                            <a:schemeClr val="dk1"/>
                          </a:solidFill>
                          <a:effectLst/>
                          <a:latin typeface="+mn-lt"/>
                        </a:rPr>
                        <a:t>625553</a:t>
                      </a:r>
                      <a:endParaRPr lang="en-US" sz="1400" b="1" i="0" u="none" strike="noStrike" dirty="0">
                        <a:solidFill>
                          <a:srgbClr val="000000"/>
                        </a:solidFill>
                        <a:effectLst/>
                        <a:latin typeface="Arial"/>
                      </a:endParaRPr>
                    </a:p>
                  </a:txBody>
                  <a:tcPr marL="9525" marR="9525" marT="9525" marB="0" anchor="ctr"/>
                </a:tc>
                <a:tc>
                  <a:txBody>
                    <a:bodyPr/>
                    <a:lstStyle/>
                    <a:p>
                      <a:pPr algn="ctr" rtl="0" fontAlgn="ctr"/>
                      <a:r>
                        <a:rPr lang="en-US" sz="1400" b="1" u="none" strike="noStrike">
                          <a:effectLst/>
                        </a:rPr>
                        <a:t>567906</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i="0" u="none" strike="noStrike" dirty="0" smtClean="0">
                          <a:solidFill>
                            <a:srgbClr val="000000"/>
                          </a:solidFill>
                          <a:effectLst/>
                          <a:latin typeface="Arial"/>
                        </a:rPr>
                        <a:t>91%</a:t>
                      </a:r>
                      <a:endParaRPr lang="en-US" sz="1400" b="1" i="0" u="none" strike="noStrike" dirty="0">
                        <a:solidFill>
                          <a:srgbClr val="000000"/>
                        </a:solidFill>
                        <a:effectLst/>
                        <a:latin typeface="Arial"/>
                      </a:endParaRPr>
                    </a:p>
                  </a:txBody>
                  <a:tcPr marL="9525" marR="9525" marT="9525" marB="0" anchor="ctr"/>
                </a:tc>
              </a:tr>
              <a:tr h="297460">
                <a:tc>
                  <a:txBody>
                    <a:bodyPr/>
                    <a:lstStyle/>
                    <a:p>
                      <a:pPr algn="ctr" rtl="0" fontAlgn="b"/>
                      <a:r>
                        <a:rPr lang="en-US" sz="1400" b="1" u="none" strike="noStrike">
                          <a:effectLst/>
                        </a:rPr>
                        <a:t>Working Days</a:t>
                      </a:r>
                      <a:endParaRPr lang="en-US" sz="1400" b="1" i="0" u="none" strike="noStrike">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235</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dirty="0">
                          <a:effectLst/>
                        </a:rPr>
                        <a:t>226</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96%</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a:effectLst/>
                        </a:rPr>
                        <a:t>Food </a:t>
                      </a:r>
                      <a:r>
                        <a:rPr lang="en-US" sz="1400" b="1" u="none" strike="noStrike" dirty="0" smtClean="0">
                          <a:effectLst/>
                        </a:rPr>
                        <a:t>Grain </a:t>
                      </a:r>
                    </a:p>
                    <a:p>
                      <a:pPr algn="ctr" rtl="0" fontAlgn="b"/>
                      <a:r>
                        <a:rPr lang="en-US" sz="1400" b="1" u="none" strike="noStrike" dirty="0" smtClean="0">
                          <a:effectLst/>
                        </a:rPr>
                        <a:t>(in MTs)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17754</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17377</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98%</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smtClean="0">
                          <a:effectLst/>
                        </a:rPr>
                        <a:t>Cooking Cost </a:t>
                      </a:r>
                    </a:p>
                    <a:p>
                      <a:pPr algn="ctr" rtl="0" fontAlgn="b"/>
                      <a:r>
                        <a:rPr lang="en-US" sz="1400" b="1" u="none" strike="noStrike" dirty="0" smtClean="0">
                          <a:effectLst/>
                        </a:rPr>
                        <a:t>(</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7714</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6497</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84%</a:t>
                      </a:r>
                      <a:endParaRPr lang="en-US" sz="1400" b="1" i="0" u="none" strike="noStrike">
                        <a:solidFill>
                          <a:srgbClr val="000000"/>
                        </a:solidFill>
                        <a:effectLst/>
                        <a:latin typeface="Arial"/>
                      </a:endParaRPr>
                    </a:p>
                  </a:txBody>
                  <a:tcPr marL="9525" marR="9525" marT="9525" marB="0" anchor="ctr"/>
                </a:tc>
              </a:tr>
              <a:tr h="444151">
                <a:tc>
                  <a:txBody>
                    <a:bodyPr/>
                    <a:lstStyle/>
                    <a:p>
                      <a:pPr algn="ctr" rtl="0" fontAlgn="b"/>
                      <a:r>
                        <a:rPr lang="en-US" sz="1400" b="1" u="none" strike="noStrike">
                          <a:effectLst/>
                        </a:rPr>
                        <a:t>Cook cum Helpers Engaged </a:t>
                      </a:r>
                      <a:endParaRPr lang="en-US" sz="1400" b="1" i="0" u="none" strike="noStrike">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32989</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26532</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80%</a:t>
                      </a:r>
                      <a:endParaRPr lang="en-US" sz="1400" b="1" i="0" u="none" strike="noStrike">
                        <a:solidFill>
                          <a:srgbClr val="000000"/>
                        </a:solidFill>
                        <a:effectLst/>
                        <a:latin typeface="Arial"/>
                      </a:endParaRPr>
                    </a:p>
                  </a:txBody>
                  <a:tcPr marL="9525" marR="9525" marT="9525" marB="0" anchor="ctr"/>
                </a:tc>
              </a:tr>
              <a:tr h="432048">
                <a:tc>
                  <a:txBody>
                    <a:bodyPr/>
                    <a:lstStyle/>
                    <a:p>
                      <a:pPr algn="ctr" rtl="0" fontAlgn="b"/>
                      <a:r>
                        <a:rPr lang="en-US" sz="1400" b="1" u="none" strike="noStrike" dirty="0">
                          <a:effectLst/>
                        </a:rPr>
                        <a:t>Honorarium to Cook Cum </a:t>
                      </a:r>
                      <a:r>
                        <a:rPr lang="en-US" sz="1400" b="1" u="none" strike="noStrike" dirty="0" smtClean="0">
                          <a:effectLst/>
                        </a:rPr>
                        <a:t>Helpers</a:t>
                      </a:r>
                    </a:p>
                    <a:p>
                      <a:pPr algn="ctr" rtl="0" fontAlgn="b"/>
                      <a:r>
                        <a:rPr lang="en-US" sz="1400" b="1" i="0" u="none" strike="noStrike" dirty="0" smtClean="0">
                          <a:solidFill>
                            <a:srgbClr val="000000"/>
                          </a:solidFill>
                          <a:effectLst/>
                          <a:latin typeface="Arial Narrow"/>
                        </a:rPr>
                        <a:t>(</a:t>
                      </a:r>
                      <a:r>
                        <a:rPr lang="en-US" sz="1400" b="1" i="0" u="none" strike="noStrike" dirty="0" err="1" smtClean="0">
                          <a:solidFill>
                            <a:srgbClr val="000000"/>
                          </a:solidFill>
                          <a:effectLst/>
                          <a:latin typeface="Arial Narrow"/>
                        </a:rPr>
                        <a:t>Rs</a:t>
                      </a:r>
                      <a:r>
                        <a:rPr lang="en-US" sz="1400" b="1" i="0" u="none" strike="noStrike" dirty="0" smtClean="0">
                          <a:solidFill>
                            <a:srgbClr val="000000"/>
                          </a:solidFill>
                          <a:effectLst/>
                          <a:latin typeface="Arial Narrow"/>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6598</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5831</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88%</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smtClean="0">
                          <a:effectLst/>
                        </a:rPr>
                        <a:t>TA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447</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386</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86%</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smtClean="0">
                          <a:effectLst/>
                        </a:rPr>
                        <a:t>MME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196</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192</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98%</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a:effectLst/>
                        </a:rPr>
                        <a:t>Kitchen cum </a:t>
                      </a:r>
                      <a:r>
                        <a:rPr lang="en-US" sz="1400" b="1" u="none" strike="noStrike" dirty="0" smtClean="0">
                          <a:effectLst/>
                        </a:rPr>
                        <a:t>Stores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15933</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15666</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98%</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a:effectLst/>
                        </a:rPr>
                        <a:t>Kitchen  Devices</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18199</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18199</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100%</a:t>
                      </a:r>
                      <a:endParaRPr lang="en-US" sz="1400" b="1" i="0" u="none" strike="noStrike">
                        <a:solidFill>
                          <a:srgbClr val="000000"/>
                        </a:solidFill>
                        <a:effectLst/>
                        <a:latin typeface="Arial"/>
                      </a:endParaRPr>
                    </a:p>
                  </a:txBody>
                  <a:tcPr marL="9525" marR="9525" marT="9525" marB="0" anchor="ctr"/>
                </a:tc>
              </a:tr>
              <a:tr h="520556">
                <a:tc>
                  <a:txBody>
                    <a:bodyPr/>
                    <a:lstStyle/>
                    <a:p>
                      <a:pPr algn="ctr" rtl="0" fontAlgn="b"/>
                      <a:r>
                        <a:rPr lang="en-US" sz="1400" b="1" u="none" strike="noStrike" dirty="0">
                          <a:effectLst/>
                        </a:rPr>
                        <a:t>No. of Children Health Check-up</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dirty="0">
                          <a:effectLst/>
                        </a:rPr>
                        <a:t>716910</a:t>
                      </a:r>
                      <a:endParaRPr lang="en-US" sz="1400" b="1" i="0" u="none" strike="noStrike" dirty="0">
                        <a:solidFill>
                          <a:srgbClr val="000000"/>
                        </a:solidFill>
                        <a:effectLst/>
                        <a:latin typeface="Arial"/>
                      </a:endParaRPr>
                    </a:p>
                  </a:txBody>
                  <a:tcPr marL="9525" marR="9525" marT="9525" marB="0" anchor="ctr"/>
                </a:tc>
                <a:tc>
                  <a:txBody>
                    <a:bodyPr/>
                    <a:lstStyle/>
                    <a:p>
                      <a:pPr algn="ctr" rtl="0" fontAlgn="b"/>
                      <a:r>
                        <a:rPr lang="en-US" sz="1400" b="1" u="none" strike="noStrike">
                          <a:effectLst/>
                        </a:rPr>
                        <a:t>716910</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100%</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a:effectLst/>
                        </a:rPr>
                        <a:t>Annual Data 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17344</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17344</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100%</a:t>
                      </a:r>
                      <a:endParaRPr lang="en-US" sz="1400" b="1" i="0" u="none" strike="noStrike">
                        <a:solidFill>
                          <a:srgbClr val="000000"/>
                        </a:solidFill>
                        <a:effectLst/>
                        <a:latin typeface="Arial"/>
                      </a:endParaRPr>
                    </a:p>
                  </a:txBody>
                  <a:tcPr marL="9525" marR="9525" marT="9525" marB="0" anchor="ctr"/>
                </a:tc>
              </a:tr>
              <a:tr h="297460">
                <a:tc>
                  <a:txBody>
                    <a:bodyPr/>
                    <a:lstStyle/>
                    <a:p>
                      <a:pPr algn="ctr" rtl="0" fontAlgn="b"/>
                      <a:r>
                        <a:rPr lang="en-US" sz="1400" b="1" u="none" strike="noStrike" dirty="0">
                          <a:effectLst/>
                        </a:rPr>
                        <a:t>Monthly Data Entry</a:t>
                      </a:r>
                      <a:endParaRPr lang="en-US" sz="1400" b="1" i="0" u="none" strike="noStrike" dirty="0">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17344</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a:effectLst/>
                        </a:rPr>
                        <a:t>17344</a:t>
                      </a:r>
                      <a:endParaRPr lang="en-US" sz="1400" b="1" i="0" u="none" strike="noStrike">
                        <a:solidFill>
                          <a:srgbClr val="000000"/>
                        </a:solidFill>
                        <a:effectLst/>
                        <a:latin typeface="Arial"/>
                      </a:endParaRPr>
                    </a:p>
                  </a:txBody>
                  <a:tcPr marL="9525" marR="9525" marT="9525" marB="0" anchor="ctr"/>
                </a:tc>
                <a:tc>
                  <a:txBody>
                    <a:bodyPr/>
                    <a:lstStyle/>
                    <a:p>
                      <a:pPr algn="ctr" rtl="0" fontAlgn="b"/>
                      <a:r>
                        <a:rPr lang="en-US" sz="1400" b="1" u="none" strike="noStrike" dirty="0">
                          <a:effectLst/>
                        </a:rPr>
                        <a:t>100%</a:t>
                      </a:r>
                      <a:endParaRPr lang="en-US" sz="1400" b="1" i="0" u="none" strike="noStrike" dirty="0">
                        <a:solidFill>
                          <a:srgbClr val="000000"/>
                        </a:solidFill>
                        <a:effectLst/>
                        <a:latin typeface="Arial"/>
                      </a:endParaRPr>
                    </a:p>
                  </a:txBody>
                  <a:tcPr marL="9525" marR="9525" marT="9525" marB="0" anchor="ctr"/>
                </a:tc>
              </a:tr>
            </a:tbl>
          </a:graphicData>
        </a:graphic>
      </p:graphicFrame>
    </p:spTree>
    <p:extLst>
      <p:ext uri="{BB962C8B-B14F-4D97-AF65-F5344CB8AC3E}">
        <p14:creationId xmlns:p14="http://schemas.microsoft.com/office/powerpoint/2010/main" val="3616423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CA78A-287A-4B36-815A-3981BDC5A878}"/>
              </a:ext>
            </a:extLst>
          </p:cNvPr>
          <p:cNvSpPr>
            <a:spLocks noGrp="1"/>
          </p:cNvSpPr>
          <p:nvPr>
            <p:ph type="title"/>
          </p:nvPr>
        </p:nvSpPr>
        <p:spPr>
          <a:xfrm>
            <a:off x="0" y="-3913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11</a:t>
            </a:fld>
            <a:endParaRPr lang="en-US" altLang="en-US"/>
          </a:p>
        </p:txBody>
      </p:sp>
      <p:pic>
        <p:nvPicPr>
          <p:cNvPr id="95234" name="Picture 2"/>
          <p:cNvPicPr>
            <a:picLocks noChangeAspect="1" noChangeArrowheads="1"/>
          </p:cNvPicPr>
          <p:nvPr/>
        </p:nvPicPr>
        <p:blipFill>
          <a:blip r:embed="rId2"/>
          <a:srcRect l="8854" r="8854"/>
          <a:stretch>
            <a:fillRect/>
          </a:stretch>
        </p:blipFill>
        <p:spPr bwMode="auto">
          <a:xfrm>
            <a:off x="357158" y="714356"/>
            <a:ext cx="7995128" cy="6072206"/>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CA78A-287A-4B36-815A-3981BDC5A878}"/>
              </a:ext>
            </a:extLst>
          </p:cNvPr>
          <p:cNvSpPr>
            <a:spLocks noGrp="1"/>
          </p:cNvSpPr>
          <p:nvPr>
            <p:ph type="title"/>
          </p:nvPr>
        </p:nvSpPr>
        <p:spPr>
          <a:xfrm>
            <a:off x="0" y="-3913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12</a:t>
            </a:fld>
            <a:endParaRPr lang="en-US" altLang="en-US"/>
          </a:p>
        </p:txBody>
      </p:sp>
      <p:pic>
        <p:nvPicPr>
          <p:cNvPr id="96258" name="Picture 2"/>
          <p:cNvPicPr>
            <a:picLocks noChangeAspect="1" noChangeArrowheads="1"/>
          </p:cNvPicPr>
          <p:nvPr/>
        </p:nvPicPr>
        <p:blipFill>
          <a:blip r:embed="rId2"/>
          <a:srcRect l="8854" r="8854"/>
          <a:stretch>
            <a:fillRect/>
          </a:stretch>
        </p:blipFill>
        <p:spPr bwMode="auto">
          <a:xfrm>
            <a:off x="642911" y="714356"/>
            <a:ext cx="7643865" cy="5805427"/>
          </a:xfrm>
          <a:prstGeom prst="rect">
            <a:avLst/>
          </a:prstGeom>
          <a:noFill/>
          <a:ln w="9525">
            <a:noFill/>
            <a:miter lim="800000"/>
            <a:headEnd/>
            <a:tailEnd/>
          </a:ln>
          <a:effectLst/>
        </p:spPr>
      </p:pic>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CA78A-287A-4B36-815A-3981BDC5A878}"/>
              </a:ext>
            </a:extLst>
          </p:cNvPr>
          <p:cNvSpPr>
            <a:spLocks noGrp="1"/>
          </p:cNvSpPr>
          <p:nvPr>
            <p:ph type="title"/>
          </p:nvPr>
        </p:nvSpPr>
        <p:spPr>
          <a:xfrm>
            <a:off x="0" y="-156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 </a:t>
            </a:r>
          </a:p>
        </p:txBody>
      </p:sp>
      <p:sp>
        <p:nvSpPr>
          <p:cNvPr id="3" name="Content Placeholder 2">
            <a:extLst>
              <a:ext uri="{FF2B5EF4-FFF2-40B4-BE49-F238E27FC236}">
                <a16:creationId xmlns="" xmlns:a16="http://schemas.microsoft.com/office/drawing/2014/main" id="{698CE60C-58F7-48E6-927F-B89BE243EC08}"/>
              </a:ext>
            </a:extLst>
          </p:cNvPr>
          <p:cNvSpPr>
            <a:spLocks noGrp="1"/>
          </p:cNvSpPr>
          <p:nvPr>
            <p:ph idx="1"/>
          </p:nvPr>
        </p:nvSpPr>
        <p:spPr>
          <a:xfrm>
            <a:off x="285720" y="1000108"/>
            <a:ext cx="8465820" cy="4351338"/>
          </a:xfrm>
        </p:spPr>
        <p:txBody>
          <a:bodyPr>
            <a:noAutofit/>
          </a:bodyPr>
          <a:lstStyle/>
          <a:p>
            <a:pPr algn="just">
              <a:lnSpc>
                <a:spcPct val="120000"/>
              </a:lnSpc>
            </a:pPr>
            <a:r>
              <a:rPr lang="en-US" sz="1700" b="1" dirty="0" smtClean="0"/>
              <a:t>Usage of Jails, Temples, </a:t>
            </a:r>
            <a:r>
              <a:rPr lang="en-US" sz="1700" b="1" dirty="0" err="1" smtClean="0"/>
              <a:t>Gurudwaras</a:t>
            </a:r>
            <a:r>
              <a:rPr lang="en-US" sz="1700" b="1" dirty="0" smtClean="0"/>
              <a:t> etc. for Mid Day Meal:</a:t>
            </a:r>
            <a:r>
              <a:rPr lang="en-US" sz="1700" dirty="0" smtClean="0"/>
              <a:t> </a:t>
            </a:r>
          </a:p>
          <a:p>
            <a:pPr lvl="1" algn="just">
              <a:lnSpc>
                <a:spcPct val="120000"/>
              </a:lnSpc>
            </a:pPr>
            <a:r>
              <a:rPr lang="en-US" sz="1700" dirty="0" smtClean="0"/>
              <a:t>Temples, </a:t>
            </a:r>
            <a:r>
              <a:rPr lang="en-US" sz="1700" dirty="0" err="1" smtClean="0"/>
              <a:t>Gurudwaras</a:t>
            </a:r>
            <a:r>
              <a:rPr lang="en-US" sz="1700" dirty="0" smtClean="0"/>
              <a:t>, Jails etc. can be involved in Mid Day Meal Scheme.</a:t>
            </a:r>
          </a:p>
          <a:p>
            <a:pPr lvl="1" algn="just">
              <a:lnSpc>
                <a:spcPct val="120000"/>
              </a:lnSpc>
            </a:pPr>
            <a:r>
              <a:rPr lang="en-US" sz="1700" dirty="0" smtClean="0"/>
              <a:t>Temples, </a:t>
            </a:r>
            <a:r>
              <a:rPr lang="en-US" sz="1700" dirty="0" err="1" smtClean="0"/>
              <a:t>Gurudwaras</a:t>
            </a:r>
            <a:r>
              <a:rPr lang="en-US" sz="1700" dirty="0" smtClean="0"/>
              <a:t> have greater reach among community, this can help in wider publicity for Mid Day Meal Scheme.</a:t>
            </a:r>
          </a:p>
          <a:p>
            <a:pPr lvl="1" algn="just">
              <a:lnSpc>
                <a:spcPct val="120000"/>
              </a:lnSpc>
            </a:pPr>
            <a:r>
              <a:rPr lang="en-US" sz="1700" dirty="0" smtClean="0"/>
              <a:t>Temples, </a:t>
            </a:r>
            <a:r>
              <a:rPr lang="en-US" sz="1700" dirty="0" err="1" smtClean="0"/>
              <a:t>Gurudwaras</a:t>
            </a:r>
            <a:r>
              <a:rPr lang="en-US" sz="1700" dirty="0" smtClean="0"/>
              <a:t> can adopt some schools for providing meals.</a:t>
            </a:r>
          </a:p>
          <a:p>
            <a:pPr lvl="1" algn="just">
              <a:lnSpc>
                <a:spcPct val="120000"/>
              </a:lnSpc>
            </a:pPr>
            <a:r>
              <a:rPr lang="en-US" sz="1700" dirty="0" smtClean="0"/>
              <a:t>Enhanced sense of ownership of the Mid Day Meal Scheme among the local community.</a:t>
            </a:r>
          </a:p>
          <a:p>
            <a:pPr algn="just">
              <a:lnSpc>
                <a:spcPct val="120000"/>
              </a:lnSpc>
            </a:pPr>
            <a:r>
              <a:rPr lang="en-US" sz="1700" b="1" dirty="0" smtClean="0"/>
              <a:t>Uploading of videos, testimonials on </a:t>
            </a:r>
            <a:r>
              <a:rPr lang="en-US" sz="1700" b="1" dirty="0" err="1" smtClean="0"/>
              <a:t>Shagun</a:t>
            </a:r>
            <a:r>
              <a:rPr lang="en-US" sz="1700" b="1" dirty="0" smtClean="0"/>
              <a:t> web-portal:</a:t>
            </a:r>
          </a:p>
          <a:p>
            <a:pPr lvl="1" algn="just">
              <a:lnSpc>
                <a:spcPct val="120000"/>
              </a:lnSpc>
            </a:pPr>
            <a:r>
              <a:rPr lang="en-US" sz="1700" dirty="0" err="1" smtClean="0"/>
              <a:t>Shagun</a:t>
            </a:r>
            <a:r>
              <a:rPr lang="en-US" sz="1700" dirty="0" smtClean="0"/>
              <a:t> web-portal </a:t>
            </a:r>
            <a:r>
              <a:rPr lang="en-US" sz="1700" dirty="0"/>
              <a:t>is an innovation for repository of best practices which collates videos, testimonials, case studies and images of state-level innovations and success stories. </a:t>
            </a:r>
          </a:p>
          <a:p>
            <a:pPr lvl="1" algn="just">
              <a:lnSpc>
                <a:spcPct val="120000"/>
              </a:lnSpc>
            </a:pPr>
            <a:r>
              <a:rPr lang="en-US" sz="1700" dirty="0"/>
              <a:t>Accordingly, relevant videos, testimonials of the innovative activities being carried out by States/UTs related to Mid Day Meal may be shared with this department so that the same may be uploaded on </a:t>
            </a:r>
            <a:r>
              <a:rPr lang="en-US" sz="1700" dirty="0" err="1"/>
              <a:t>Shagun</a:t>
            </a:r>
            <a:r>
              <a:rPr lang="en-US" sz="1700" dirty="0"/>
              <a:t> (https://repository.ssashagun.nic.in) repository after necessary approvals.</a:t>
            </a:r>
          </a:p>
          <a:p>
            <a:pPr algn="just">
              <a:lnSpc>
                <a:spcPct val="120000"/>
              </a:lnSpc>
            </a:pPr>
            <a:endParaRPr lang="en-US" sz="1700" dirty="0"/>
          </a:p>
          <a:p>
            <a:pPr algn="just">
              <a:lnSpc>
                <a:spcPct val="120000"/>
              </a:lnSpc>
            </a:pPr>
            <a:endParaRPr lang="en-IN" sz="17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13</a:t>
            </a:fld>
            <a:endParaRPr lang="en-US" altLang="en-US"/>
          </a:p>
        </p:txBody>
      </p:sp>
    </p:spTree>
    <p:extLst>
      <p:ext uri="{BB962C8B-B14F-4D97-AF65-F5344CB8AC3E}">
        <p14:creationId xmlns:p14="http://schemas.microsoft.com/office/powerpoint/2010/main" val="1275894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CA78A-287A-4B36-815A-3981BDC5A878}"/>
              </a:ext>
            </a:extLst>
          </p:cNvPr>
          <p:cNvSpPr>
            <a:spLocks noGrp="1"/>
          </p:cNvSpPr>
          <p:nvPr>
            <p:ph type="title"/>
          </p:nvPr>
        </p:nvSpPr>
        <p:spPr>
          <a:xfrm>
            <a:off x="0" y="-1111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err="1" smtClean="0">
                <a:solidFill>
                  <a:srgbClr val="FFFFFF"/>
                </a:solidFill>
                <a:latin typeface="Calibri" panose="020F0502020204030204" pitchFamily="34" charset="0"/>
              </a:rPr>
              <a:t>Tithi</a:t>
            </a:r>
            <a:r>
              <a:rPr lang="en-IN" altLang="en-US" sz="3200" b="1" dirty="0" smtClean="0">
                <a:solidFill>
                  <a:srgbClr val="FFFFFF"/>
                </a:solidFill>
                <a:latin typeface="Calibri" panose="020F0502020204030204" pitchFamily="34" charset="0"/>
              </a:rPr>
              <a:t> </a:t>
            </a:r>
            <a:r>
              <a:rPr lang="en-IN" altLang="en-US" sz="3200" b="1" dirty="0" err="1" smtClean="0">
                <a:solidFill>
                  <a:srgbClr val="FFFFFF"/>
                </a:solidFill>
                <a:latin typeface="Calibri" panose="020F0502020204030204" pitchFamily="34" charset="0"/>
              </a:rPr>
              <a:t>Bhojan</a:t>
            </a:r>
            <a:endParaRPr lang="en-IN" altLang="en-US" sz="3200" b="1" dirty="0">
              <a:solidFill>
                <a:srgbClr val="FFFFFF"/>
              </a:solidFill>
              <a:latin typeface="Calibri" panose="020F0502020204030204" pitchFamily="34" charset="0"/>
            </a:endParaRPr>
          </a:p>
        </p:txBody>
      </p:sp>
      <p:sp>
        <p:nvSpPr>
          <p:cNvPr id="3" name="Content Placeholder 2">
            <a:extLst>
              <a:ext uri="{FF2B5EF4-FFF2-40B4-BE49-F238E27FC236}">
                <a16:creationId xmlns:a16="http://schemas.microsoft.com/office/drawing/2014/main" xmlns="" id="{698CE60C-58F7-48E6-927F-B89BE243EC08}"/>
              </a:ext>
            </a:extLst>
          </p:cNvPr>
          <p:cNvSpPr>
            <a:spLocks noGrp="1"/>
          </p:cNvSpPr>
          <p:nvPr>
            <p:ph idx="1"/>
          </p:nvPr>
        </p:nvSpPr>
        <p:spPr>
          <a:xfrm>
            <a:off x="342900" y="1141571"/>
            <a:ext cx="8465820" cy="4865824"/>
          </a:xfrm>
        </p:spPr>
        <p:txBody>
          <a:bodyPr vert="horz" lIns="91440" tIns="45720" rIns="91440" bIns="45720" rtlCol="0">
            <a:noAutofit/>
          </a:bodyPr>
          <a:lstStyle/>
          <a:p>
            <a:pPr marL="893763" lvl="1" indent="-436563" algn="just" defTabSz="893763">
              <a:lnSpc>
                <a:spcPct val="120000"/>
              </a:lnSpc>
            </a:pPr>
            <a:r>
              <a:rPr lang="en-IN" sz="2000" dirty="0" err="1" smtClean="0"/>
              <a:t>Tithi</a:t>
            </a:r>
            <a:r>
              <a:rPr lang="en-IN" sz="2000" dirty="0" smtClean="0"/>
              <a:t> </a:t>
            </a:r>
            <a:r>
              <a:rPr lang="en-IN" sz="2000" dirty="0" err="1" smtClean="0"/>
              <a:t>Bhojan</a:t>
            </a:r>
            <a:r>
              <a:rPr lang="en-IN" sz="2000" dirty="0" smtClean="0"/>
              <a:t>, is a community participation programme initiated by Gujarat. </a:t>
            </a:r>
          </a:p>
          <a:p>
            <a:pPr marL="893763" lvl="1" indent="-436563" algn="just" defTabSz="893763">
              <a:lnSpc>
                <a:spcPct val="120000"/>
              </a:lnSpc>
            </a:pPr>
            <a:r>
              <a:rPr lang="en-IN" sz="2000" dirty="0" smtClean="0"/>
              <a:t>Community provides full meal or additional items on special occasions, birthdays, marriages, anniversaries, days of national importance and other festivals etc.</a:t>
            </a:r>
            <a:endParaRPr lang="en-IN" sz="2000" dirty="0"/>
          </a:p>
          <a:p>
            <a:pPr marL="893763" lvl="1" indent="-436563" algn="just" defTabSz="893763">
              <a:lnSpc>
                <a:spcPct val="120000"/>
              </a:lnSpc>
            </a:pPr>
            <a:r>
              <a:rPr lang="en-IN" sz="2000" dirty="0" smtClean="0"/>
              <a:t>Ministry of Human Resource Development has issued Guidelines on </a:t>
            </a:r>
            <a:r>
              <a:rPr lang="en-IN" sz="2000" dirty="0" err="1" smtClean="0"/>
              <a:t>Tithi</a:t>
            </a:r>
            <a:r>
              <a:rPr lang="en-IN" sz="2000" dirty="0" smtClean="0"/>
              <a:t> </a:t>
            </a:r>
            <a:r>
              <a:rPr lang="en-IN" sz="2000" dirty="0" err="1" smtClean="0"/>
              <a:t>Bhojan</a:t>
            </a:r>
            <a:r>
              <a:rPr lang="en-IN" sz="2000" dirty="0" smtClean="0"/>
              <a:t> on 26th October, 2018 to all the States and UTs. </a:t>
            </a:r>
          </a:p>
          <a:p>
            <a:pPr marL="893763" lvl="1" indent="-436563" algn="just" defTabSz="893763">
              <a:lnSpc>
                <a:spcPct val="120000"/>
              </a:lnSpc>
            </a:pPr>
            <a:r>
              <a:rPr lang="en-US" sz="2000" dirty="0" err="1" smtClean="0"/>
              <a:t>Tithi</a:t>
            </a:r>
            <a:r>
              <a:rPr lang="en-US" sz="2000" dirty="0" smtClean="0"/>
              <a:t> </a:t>
            </a:r>
            <a:r>
              <a:rPr lang="en-US" sz="2000" dirty="0" err="1" smtClean="0"/>
              <a:t>Bhojan</a:t>
            </a:r>
            <a:r>
              <a:rPr lang="en-US" sz="2000" dirty="0" smtClean="0"/>
              <a:t> has been adopted by the States &amp; UTs of Assam (</a:t>
            </a:r>
            <a:r>
              <a:rPr lang="en-US" sz="2000" dirty="0" err="1" smtClean="0"/>
              <a:t>Sampriti</a:t>
            </a:r>
            <a:r>
              <a:rPr lang="en-US" sz="2000" dirty="0" smtClean="0"/>
              <a:t> </a:t>
            </a:r>
            <a:r>
              <a:rPr lang="en-US" sz="2000" dirty="0" err="1" smtClean="0"/>
              <a:t>Bhojan</a:t>
            </a:r>
            <a:r>
              <a:rPr lang="en-US" sz="2000" dirty="0" smtClean="0"/>
              <a:t>), Andhra Pradesh, Punjab (</a:t>
            </a:r>
            <a:r>
              <a:rPr lang="en-US" sz="2000" dirty="0" err="1" smtClean="0"/>
              <a:t>Priti</a:t>
            </a:r>
            <a:r>
              <a:rPr lang="en-US" sz="2000" dirty="0" smtClean="0"/>
              <a:t> </a:t>
            </a:r>
            <a:r>
              <a:rPr lang="en-US" sz="2000" dirty="0" err="1" smtClean="0"/>
              <a:t>bhojan</a:t>
            </a:r>
            <a:r>
              <a:rPr lang="en-US" sz="2000" dirty="0" smtClean="0"/>
              <a:t>), Dadra &amp; Nagar Haveli (</a:t>
            </a:r>
            <a:r>
              <a:rPr lang="en-US" sz="2000" dirty="0" err="1" smtClean="0"/>
              <a:t>Tithi</a:t>
            </a:r>
            <a:r>
              <a:rPr lang="en-US" sz="2000" dirty="0" smtClean="0"/>
              <a:t> </a:t>
            </a:r>
            <a:r>
              <a:rPr lang="en-US" sz="2000" dirty="0" err="1" smtClean="0"/>
              <a:t>Bhojan</a:t>
            </a:r>
            <a:r>
              <a:rPr lang="en-US" sz="2000" dirty="0" smtClean="0"/>
              <a:t>), Daman &amp; Diu (</a:t>
            </a:r>
            <a:r>
              <a:rPr lang="en-US" sz="2000" dirty="0" err="1" smtClean="0"/>
              <a:t>Tithi</a:t>
            </a:r>
            <a:r>
              <a:rPr lang="en-US" sz="2000" dirty="0" smtClean="0"/>
              <a:t> </a:t>
            </a:r>
            <a:r>
              <a:rPr lang="en-US" sz="2000" dirty="0" err="1" smtClean="0"/>
              <a:t>Bhojan</a:t>
            </a:r>
            <a:r>
              <a:rPr lang="en-US" sz="2000" dirty="0" smtClean="0"/>
              <a:t>), Karnataka (</a:t>
            </a:r>
            <a:r>
              <a:rPr lang="en-US" sz="2000" dirty="0" err="1" smtClean="0"/>
              <a:t>Shalegagi</a:t>
            </a:r>
            <a:r>
              <a:rPr lang="en-US" sz="2000" dirty="0" smtClean="0"/>
              <a:t> </a:t>
            </a:r>
            <a:r>
              <a:rPr lang="en-US" sz="2000" dirty="0" err="1" smtClean="0"/>
              <a:t>Naavu</a:t>
            </a:r>
            <a:r>
              <a:rPr lang="en-US" sz="2000" dirty="0" smtClean="0"/>
              <a:t> </a:t>
            </a:r>
            <a:r>
              <a:rPr lang="en-US" sz="2000" dirty="0" err="1" smtClean="0"/>
              <a:t>Neevu</a:t>
            </a:r>
            <a:r>
              <a:rPr lang="en-US" sz="2000" dirty="0" smtClean="0"/>
              <a:t>), Madhya Pradesh, </a:t>
            </a:r>
            <a:r>
              <a:rPr lang="en-US" sz="2000" dirty="0" err="1" smtClean="0"/>
              <a:t>Maharastra</a:t>
            </a:r>
            <a:r>
              <a:rPr lang="en-US" sz="2000" dirty="0" smtClean="0"/>
              <a:t> (</a:t>
            </a:r>
            <a:r>
              <a:rPr lang="en-US" sz="2000" dirty="0" err="1" smtClean="0"/>
              <a:t>Sneh</a:t>
            </a:r>
            <a:r>
              <a:rPr lang="en-US" sz="2000" dirty="0" smtClean="0"/>
              <a:t> </a:t>
            </a:r>
            <a:r>
              <a:rPr lang="en-US" sz="2000" dirty="0" err="1" smtClean="0"/>
              <a:t>Bhojan</a:t>
            </a:r>
            <a:r>
              <a:rPr lang="en-US" sz="2000" dirty="0" smtClean="0"/>
              <a:t>), Chandigarh (</a:t>
            </a:r>
            <a:r>
              <a:rPr lang="en-US" sz="2000" dirty="0" err="1" smtClean="0"/>
              <a:t>Tithi</a:t>
            </a:r>
            <a:r>
              <a:rPr lang="en-US" sz="2000" dirty="0" smtClean="0"/>
              <a:t> </a:t>
            </a:r>
            <a:r>
              <a:rPr lang="en-US" sz="2000" dirty="0" err="1" smtClean="0"/>
              <a:t>Bhojan</a:t>
            </a:r>
            <a:r>
              <a:rPr lang="en-US" sz="2000" dirty="0" smtClean="0"/>
              <a:t>), </a:t>
            </a:r>
            <a:r>
              <a:rPr lang="en-US" sz="2000" dirty="0" err="1" smtClean="0"/>
              <a:t>Puducherry</a:t>
            </a:r>
            <a:r>
              <a:rPr lang="en-US" sz="2000" dirty="0" smtClean="0"/>
              <a:t> (Anna </a:t>
            </a:r>
            <a:r>
              <a:rPr lang="en-US" sz="2000" dirty="0" err="1" smtClean="0"/>
              <a:t>Dhanam</a:t>
            </a:r>
            <a:r>
              <a:rPr lang="en-US" sz="2000" dirty="0" smtClean="0"/>
              <a:t>), Haryana (</a:t>
            </a:r>
            <a:r>
              <a:rPr lang="en-US" sz="2000" dirty="0" err="1" smtClean="0"/>
              <a:t>Beti</a:t>
            </a:r>
            <a:r>
              <a:rPr lang="en-US" sz="2000" dirty="0" smtClean="0"/>
              <a:t> ka </a:t>
            </a:r>
            <a:r>
              <a:rPr lang="en-US" sz="2000" dirty="0" err="1" smtClean="0"/>
              <a:t>Janamdin</a:t>
            </a:r>
            <a:r>
              <a:rPr lang="en-US" sz="2000" dirty="0" smtClean="0"/>
              <a:t>) and </a:t>
            </a:r>
            <a:r>
              <a:rPr lang="en-US" sz="2000" dirty="0" err="1" smtClean="0"/>
              <a:t>Uttarakhand</a:t>
            </a:r>
            <a:r>
              <a:rPr lang="en-US" sz="2000" dirty="0" smtClean="0"/>
              <a:t> (</a:t>
            </a:r>
            <a:r>
              <a:rPr lang="en-US" sz="2000" dirty="0" err="1" smtClean="0"/>
              <a:t>Tithi</a:t>
            </a:r>
            <a:r>
              <a:rPr lang="en-US" sz="2000" dirty="0" smtClean="0"/>
              <a:t> </a:t>
            </a:r>
            <a:r>
              <a:rPr lang="en-US" sz="2000" dirty="0" err="1" smtClean="0"/>
              <a:t>Bhojan</a:t>
            </a:r>
            <a:r>
              <a:rPr lang="en-US" sz="2000" dirty="0" smtClean="0"/>
              <a:t>). </a:t>
            </a:r>
            <a:endParaRPr lang="en-IN" sz="2000" dirty="0"/>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14</a:t>
            </a:fld>
            <a:endParaRPr lang="en-US" altLang="en-US"/>
          </a:p>
        </p:txBody>
      </p:sp>
    </p:spTree>
    <p:extLst>
      <p:ext uri="{BB962C8B-B14F-4D97-AF65-F5344CB8AC3E}">
        <p14:creationId xmlns:p14="http://schemas.microsoft.com/office/powerpoint/2010/main" val="1613080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9">
            <a:extLst>
              <a:ext uri="{FF2B5EF4-FFF2-40B4-BE49-F238E27FC236}">
                <a16:creationId xmlns="" xmlns:a16="http://schemas.microsoft.com/office/drawing/2014/main" id="{F3EA3D73-C7E4-4A30-8DDB-2C53423773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 xmlns:a16="http://schemas.microsoft.com/office/drawing/2014/main" id="{0188BF50-EF80-417B-B22B-5DC53B49B62C}"/>
              </a:ext>
            </a:extLst>
          </p:cNvPr>
          <p:cNvSpPr/>
          <p:nvPr/>
        </p:nvSpPr>
        <p:spPr>
          <a:xfrm>
            <a:off x="3352800" y="802218"/>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3" name="Oval 12">
            <a:extLst>
              <a:ext uri="{FF2B5EF4-FFF2-40B4-BE49-F238E27FC236}">
                <a16:creationId xmlns="" xmlns:a16="http://schemas.microsoft.com/office/drawing/2014/main" id="{21381112-FF78-4058-B357-023DFA4F4DF1}"/>
              </a:ext>
            </a:extLst>
          </p:cNvPr>
          <p:cNvSpPr/>
          <p:nvPr/>
        </p:nvSpPr>
        <p:spPr>
          <a:xfrm>
            <a:off x="3694114" y="1712385"/>
            <a:ext cx="369887"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4" name="Oval 13">
            <a:extLst>
              <a:ext uri="{FF2B5EF4-FFF2-40B4-BE49-F238E27FC236}">
                <a16:creationId xmlns="" xmlns:a16="http://schemas.microsoft.com/office/drawing/2014/main" id="{4F228A42-ACA6-4336-A964-EF87F3AF315D}"/>
              </a:ext>
            </a:extLst>
          </p:cNvPr>
          <p:cNvSpPr/>
          <p:nvPr/>
        </p:nvSpPr>
        <p:spPr>
          <a:xfrm>
            <a:off x="4041775" y="2616200"/>
            <a:ext cx="369888" cy="49318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5" name="Oval 14">
            <a:extLst>
              <a:ext uri="{FF2B5EF4-FFF2-40B4-BE49-F238E27FC236}">
                <a16:creationId xmlns="" xmlns:a16="http://schemas.microsoft.com/office/drawing/2014/main" id="{CC592BBE-D626-4354-8F61-71513B47628F}"/>
              </a:ext>
            </a:extLst>
          </p:cNvPr>
          <p:cNvSpPr/>
          <p:nvPr/>
        </p:nvSpPr>
        <p:spPr>
          <a:xfrm>
            <a:off x="4267200" y="36470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6" name="Oval 15">
            <a:extLst>
              <a:ext uri="{FF2B5EF4-FFF2-40B4-BE49-F238E27FC236}">
                <a16:creationId xmlns="" xmlns:a16="http://schemas.microsoft.com/office/drawing/2014/main" id="{3C32566B-2710-485D-9C55-1FAE4D090080}"/>
              </a:ext>
            </a:extLst>
          </p:cNvPr>
          <p:cNvSpPr/>
          <p:nvPr/>
        </p:nvSpPr>
        <p:spPr>
          <a:xfrm>
            <a:off x="4495800" y="4561419"/>
            <a:ext cx="369888" cy="49318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7" name="Oval 16">
            <a:extLst>
              <a:ext uri="{FF2B5EF4-FFF2-40B4-BE49-F238E27FC236}">
                <a16:creationId xmlns="" xmlns:a16="http://schemas.microsoft.com/office/drawing/2014/main" id="{DDDF1C5E-7B2D-467D-A125-602A92B4D805}"/>
              </a:ext>
            </a:extLst>
          </p:cNvPr>
          <p:cNvSpPr/>
          <p:nvPr/>
        </p:nvSpPr>
        <p:spPr>
          <a:xfrm>
            <a:off x="4800600" y="5475819"/>
            <a:ext cx="369888" cy="49318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defTabSz="914354">
              <a:defRPr/>
            </a:pPr>
            <a:endParaRPr lang="en-US" sz="1867" dirty="0">
              <a:solidFill>
                <a:prstClr val="white"/>
              </a:solidFill>
            </a:endParaRPr>
          </a:p>
        </p:txBody>
      </p:sp>
      <p:sp>
        <p:nvSpPr>
          <p:cNvPr id="18" name="TextBox 17">
            <a:extLst>
              <a:ext uri="{FF2B5EF4-FFF2-40B4-BE49-F238E27FC236}">
                <a16:creationId xmlns="" xmlns:a16="http://schemas.microsoft.com/office/drawing/2014/main" id="{DE0F21E4-0298-4233-B60D-9DBF9F17CB57}"/>
              </a:ext>
            </a:extLst>
          </p:cNvPr>
          <p:cNvSpPr txBox="1"/>
          <p:nvPr/>
        </p:nvSpPr>
        <p:spPr>
          <a:xfrm>
            <a:off x="3425825" y="848784"/>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1</a:t>
            </a:r>
          </a:p>
        </p:txBody>
      </p:sp>
      <p:sp>
        <p:nvSpPr>
          <p:cNvPr id="19" name="TextBox 18">
            <a:extLst>
              <a:ext uri="{FF2B5EF4-FFF2-40B4-BE49-F238E27FC236}">
                <a16:creationId xmlns="" xmlns:a16="http://schemas.microsoft.com/office/drawing/2014/main" id="{96C4999E-B439-4C0D-83A9-9EAA64A694BC}"/>
              </a:ext>
            </a:extLst>
          </p:cNvPr>
          <p:cNvSpPr txBox="1"/>
          <p:nvPr/>
        </p:nvSpPr>
        <p:spPr>
          <a:xfrm>
            <a:off x="3756025" y="1708152"/>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2</a:t>
            </a:r>
          </a:p>
        </p:txBody>
      </p:sp>
      <p:sp>
        <p:nvSpPr>
          <p:cNvPr id="20" name="TextBox 19">
            <a:extLst>
              <a:ext uri="{FF2B5EF4-FFF2-40B4-BE49-F238E27FC236}">
                <a16:creationId xmlns="" xmlns:a16="http://schemas.microsoft.com/office/drawing/2014/main" id="{7A193569-78F2-4DB9-A6A2-647E53EC94E6}"/>
              </a:ext>
            </a:extLst>
          </p:cNvPr>
          <p:cNvSpPr txBox="1"/>
          <p:nvPr/>
        </p:nvSpPr>
        <p:spPr>
          <a:xfrm>
            <a:off x="4103688" y="2616201"/>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3</a:t>
            </a:r>
          </a:p>
        </p:txBody>
      </p:sp>
      <p:sp>
        <p:nvSpPr>
          <p:cNvPr id="21" name="TextBox 20">
            <a:extLst>
              <a:ext uri="{FF2B5EF4-FFF2-40B4-BE49-F238E27FC236}">
                <a16:creationId xmlns="" xmlns:a16="http://schemas.microsoft.com/office/drawing/2014/main" id="{E6781723-929F-4186-BFE7-9BA49A287C41}"/>
              </a:ext>
            </a:extLst>
          </p:cNvPr>
          <p:cNvSpPr txBox="1"/>
          <p:nvPr/>
        </p:nvSpPr>
        <p:spPr>
          <a:xfrm>
            <a:off x="4343400" y="3693585"/>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4</a:t>
            </a:r>
          </a:p>
        </p:txBody>
      </p:sp>
      <p:sp>
        <p:nvSpPr>
          <p:cNvPr id="22" name="TextBox 21">
            <a:extLst>
              <a:ext uri="{FF2B5EF4-FFF2-40B4-BE49-F238E27FC236}">
                <a16:creationId xmlns="" xmlns:a16="http://schemas.microsoft.com/office/drawing/2014/main" id="{42886D0B-141A-46E9-A6A3-71A306E8CBD4}"/>
              </a:ext>
            </a:extLst>
          </p:cNvPr>
          <p:cNvSpPr txBox="1"/>
          <p:nvPr/>
        </p:nvSpPr>
        <p:spPr>
          <a:xfrm>
            <a:off x="4572000" y="4607985"/>
            <a:ext cx="332140" cy="441209"/>
          </a:xfrm>
          <a:prstGeom prst="rect">
            <a:avLst/>
          </a:prstGeom>
          <a:noFill/>
        </p:spPr>
        <p:txBody>
          <a:bodyPr wrap="none" lIns="91439" tIns="45719" rIns="91439" bIns="45719">
            <a:spAutoFit/>
          </a:bodyPr>
          <a:lstStyle/>
          <a:p>
            <a:pPr defTabSz="914354">
              <a:defRPr/>
            </a:pPr>
            <a:r>
              <a:rPr lang="en-US" sz="2267" dirty="0">
                <a:solidFill>
                  <a:prstClr val="white"/>
                </a:solidFill>
                <a:latin typeface="Calibri"/>
              </a:rPr>
              <a:t>5</a:t>
            </a:r>
          </a:p>
        </p:txBody>
      </p:sp>
      <p:sp>
        <p:nvSpPr>
          <p:cNvPr id="23" name="TextBox 22">
            <a:extLst>
              <a:ext uri="{FF2B5EF4-FFF2-40B4-BE49-F238E27FC236}">
                <a16:creationId xmlns="" xmlns:a16="http://schemas.microsoft.com/office/drawing/2014/main" id="{5120D0DF-C410-429C-B465-CB19FDB4C8B0}"/>
              </a:ext>
            </a:extLst>
          </p:cNvPr>
          <p:cNvSpPr txBox="1"/>
          <p:nvPr/>
        </p:nvSpPr>
        <p:spPr>
          <a:xfrm>
            <a:off x="4876800" y="5461001"/>
            <a:ext cx="332140" cy="441209"/>
          </a:xfrm>
          <a:prstGeom prst="rect">
            <a:avLst/>
          </a:prstGeom>
          <a:noFill/>
        </p:spPr>
        <p:txBody>
          <a:bodyPr wrap="none" lIns="91439" tIns="45719" rIns="91439" bIns="45719">
            <a:spAutoFit/>
          </a:bodyPr>
          <a:lstStyle/>
          <a:p>
            <a:pPr defTabSz="914354">
              <a:defRPr/>
            </a:pPr>
            <a:r>
              <a:rPr lang="en-US" sz="2267" dirty="0">
                <a:solidFill>
                  <a:prstClr val="black"/>
                </a:solidFill>
                <a:latin typeface="Calibri"/>
              </a:rPr>
              <a:t>6</a:t>
            </a:r>
          </a:p>
        </p:txBody>
      </p:sp>
      <p:sp>
        <p:nvSpPr>
          <p:cNvPr id="24" name="TextBox 23">
            <a:extLst>
              <a:ext uri="{FF2B5EF4-FFF2-40B4-BE49-F238E27FC236}">
                <a16:creationId xmlns="" xmlns:a16="http://schemas.microsoft.com/office/drawing/2014/main" id="{158E2F6C-A7AA-436B-9130-2933294359A1}"/>
              </a:ext>
            </a:extLst>
          </p:cNvPr>
          <p:cNvSpPr txBox="1"/>
          <p:nvPr/>
        </p:nvSpPr>
        <p:spPr>
          <a:xfrm>
            <a:off x="4743013" y="3524692"/>
            <a:ext cx="4176713" cy="666975"/>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Graphical dashboard: Reports are generated and displayed online</a:t>
            </a:r>
          </a:p>
        </p:txBody>
      </p:sp>
      <p:sp>
        <p:nvSpPr>
          <p:cNvPr id="25" name="TextBox 24">
            <a:extLst>
              <a:ext uri="{FF2B5EF4-FFF2-40B4-BE49-F238E27FC236}">
                <a16:creationId xmlns="" xmlns:a16="http://schemas.microsoft.com/office/drawing/2014/main" id="{FD2D0AA2-8D17-490A-8223-1FC3E861AB1C}"/>
              </a:ext>
            </a:extLst>
          </p:cNvPr>
          <p:cNvSpPr txBox="1"/>
          <p:nvPr/>
        </p:nvSpPr>
        <p:spPr>
          <a:xfrm>
            <a:off x="4951240" y="4567865"/>
            <a:ext cx="4176714" cy="666975"/>
          </a:xfrm>
          <a:prstGeom prst="rect">
            <a:avLst/>
          </a:prstGeom>
          <a:noFill/>
        </p:spPr>
        <p:txBody>
          <a:bodyPr wrap="square" lIns="91439" tIns="45719" rIns="91439" bIns="45719">
            <a:spAutoFit/>
          </a:bodyPr>
          <a:lstStyle/>
          <a:p>
            <a:pPr defTabSz="914354">
              <a:defRPr/>
            </a:pPr>
            <a:r>
              <a:rPr lang="en-IN" sz="1867" b="1" dirty="0">
                <a:solidFill>
                  <a:prstClr val="black"/>
                </a:solidFill>
                <a:latin typeface="Calibri"/>
              </a:rPr>
              <a:t>Drill down reports from State to school level are available </a:t>
            </a:r>
          </a:p>
        </p:txBody>
      </p:sp>
      <p:sp>
        <p:nvSpPr>
          <p:cNvPr id="27" name="TextBox 26">
            <a:extLst>
              <a:ext uri="{FF2B5EF4-FFF2-40B4-BE49-F238E27FC236}">
                <a16:creationId xmlns="" xmlns:a16="http://schemas.microsoft.com/office/drawing/2014/main" id="{ED0874A7-3EA4-408B-9A6D-544F7DA4B490}"/>
              </a:ext>
            </a:extLst>
          </p:cNvPr>
          <p:cNvSpPr txBox="1"/>
          <p:nvPr/>
        </p:nvSpPr>
        <p:spPr>
          <a:xfrm>
            <a:off x="5410201" y="5461001"/>
            <a:ext cx="3095625" cy="1241620"/>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Daily email alerts are sent to States and UTs level regarding implementation of AMS.</a:t>
            </a:r>
          </a:p>
        </p:txBody>
      </p:sp>
      <p:sp>
        <p:nvSpPr>
          <p:cNvPr id="28" name="TextBox 27">
            <a:extLst>
              <a:ext uri="{FF2B5EF4-FFF2-40B4-BE49-F238E27FC236}">
                <a16:creationId xmlns="" xmlns:a16="http://schemas.microsoft.com/office/drawing/2014/main" id="{0F3EA473-E432-4BC3-8466-8791774D27E1}"/>
              </a:ext>
            </a:extLst>
          </p:cNvPr>
          <p:cNvSpPr txBox="1"/>
          <p:nvPr/>
        </p:nvSpPr>
        <p:spPr>
          <a:xfrm>
            <a:off x="4462132" y="2578388"/>
            <a:ext cx="4511675" cy="954298"/>
          </a:xfrm>
          <a:prstGeom prst="rect">
            <a:avLst/>
          </a:prstGeom>
          <a:noFill/>
        </p:spPr>
        <p:txBody>
          <a:bodyPr lIns="91439" tIns="45719" rIns="91439" bIns="45719">
            <a:spAutoFit/>
          </a:bodyPr>
          <a:lstStyle/>
          <a:p>
            <a:pPr defTabSz="914354">
              <a:defRPr/>
            </a:pPr>
            <a:r>
              <a:rPr lang="en-IN" sz="1867" b="1" dirty="0">
                <a:solidFill>
                  <a:prstClr val="black"/>
                </a:solidFill>
                <a:latin typeface="Calibri"/>
              </a:rPr>
              <a:t>States/UTs are using various technologies (SMS/ IVRS/ Mobile App) for daily data collection.</a:t>
            </a:r>
          </a:p>
        </p:txBody>
      </p:sp>
      <p:sp>
        <p:nvSpPr>
          <p:cNvPr id="41" name="TextBox 40">
            <a:extLst>
              <a:ext uri="{FF2B5EF4-FFF2-40B4-BE49-F238E27FC236}">
                <a16:creationId xmlns="" xmlns:a16="http://schemas.microsoft.com/office/drawing/2014/main" id="{2AE6C239-99D2-4381-A7C4-309BD30C3036}"/>
              </a:ext>
            </a:extLst>
          </p:cNvPr>
          <p:cNvSpPr txBox="1"/>
          <p:nvPr/>
        </p:nvSpPr>
        <p:spPr>
          <a:xfrm>
            <a:off x="8694047" y="6541082"/>
            <a:ext cx="285750" cy="2808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7624" tIns="47624" rIns="47624" bIns="47624" spcCol="28574" anchor="ctr">
            <a:spAutoFit/>
          </a:bodyPr>
          <a:lstStyle/>
          <a:p>
            <a:pPr algn="ctr" defTabSz="546073">
              <a:defRPr/>
            </a:pPr>
            <a:fld id="{DC410ADC-4AB5-47E5-BD1A-C025A3356C8B}" type="slidenum">
              <a:rPr lang="en-IN" sz="1200">
                <a:solidFill>
                  <a:srgbClr val="009DE0"/>
                </a:solidFill>
                <a:ea typeface="Lato" panose="020F0502020204030203" pitchFamily="34" charset="0"/>
                <a:sym typeface="Gill Sans"/>
              </a:rPr>
              <a:pPr algn="ctr" defTabSz="546073">
                <a:defRPr/>
              </a:pPr>
              <a:t>15</a:t>
            </a:fld>
            <a:endParaRPr lang="en-IN" sz="1200" dirty="0">
              <a:solidFill>
                <a:srgbClr val="009DE0"/>
              </a:solidFill>
              <a:ea typeface="Lato" panose="020F0502020204030203" pitchFamily="34" charset="0"/>
              <a:sym typeface="Gill Sans"/>
            </a:endParaRPr>
          </a:p>
        </p:txBody>
      </p:sp>
      <p:pic>
        <p:nvPicPr>
          <p:cNvPr id="36884" name="Picture 2" descr="E:\MDM\MIS\MIS_JS_18.12.2014\MIS1.jpeg">
            <a:extLst>
              <a:ext uri="{FF2B5EF4-FFF2-40B4-BE49-F238E27FC236}">
                <a16:creationId xmlns="" xmlns:a16="http://schemas.microsoft.com/office/drawing/2014/main" id="{1749BD85-2876-4BE7-B6E8-ED58E59F11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4288"/>
          <a:stretch>
            <a:fillRect/>
          </a:stretch>
        </p:blipFill>
        <p:spPr bwMode="auto">
          <a:xfrm rot="1211856">
            <a:off x="436564" y="2446868"/>
            <a:ext cx="3457575" cy="3420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5" name="Title 1">
            <a:extLst>
              <a:ext uri="{FF2B5EF4-FFF2-40B4-BE49-F238E27FC236}">
                <a16:creationId xmlns="" xmlns:a16="http://schemas.microsoft.com/office/drawing/2014/main" id="{07BF3B0C-6D15-48FD-A35B-77869851CFBB}"/>
              </a:ext>
            </a:extLst>
          </p:cNvPr>
          <p:cNvSpPr txBox="1">
            <a:spLocks/>
          </p:cNvSpPr>
          <p:nvPr/>
        </p:nvSpPr>
        <p:spPr bwMode="auto">
          <a:xfrm>
            <a:off x="0" y="-9542"/>
            <a:ext cx="9144000" cy="666786"/>
          </a:xfrm>
          <a:prstGeom prst="rect">
            <a:avLst/>
          </a:prstGeom>
          <a:solidFill>
            <a:srgbClr val="558ED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400">
                <a:solidFill>
                  <a:schemeClr val="tx1"/>
                </a:solidFill>
                <a:latin typeface="Calibri" panose="020F0502020204030204" pitchFamily="34" charset="0"/>
              </a:defRPr>
            </a:lvl9pPr>
          </a:lstStyle>
          <a:p>
            <a:pPr algn="ctr">
              <a:lnSpc>
                <a:spcPct val="100000"/>
              </a:lnSpc>
              <a:spcBef>
                <a:spcPct val="0"/>
              </a:spcBef>
              <a:buFontTx/>
              <a:buNone/>
            </a:pPr>
            <a:r>
              <a:rPr lang="en-US" altLang="en-US" sz="3733" b="1">
                <a:solidFill>
                  <a:srgbClr val="FFFFFF"/>
                </a:solidFill>
              </a:rPr>
              <a:t>Automated Monitoring System</a:t>
            </a:r>
          </a:p>
        </p:txBody>
      </p:sp>
      <p:sp>
        <p:nvSpPr>
          <p:cNvPr id="36887" name="TextBox 25">
            <a:extLst>
              <a:ext uri="{FF2B5EF4-FFF2-40B4-BE49-F238E27FC236}">
                <a16:creationId xmlns="" xmlns:a16="http://schemas.microsoft.com/office/drawing/2014/main" id="{63049361-34EF-44E8-88A3-4FE697C7EA6E}"/>
              </a:ext>
            </a:extLst>
          </p:cNvPr>
          <p:cNvSpPr txBox="1">
            <a:spLocks noChangeArrowheads="1"/>
          </p:cNvSpPr>
          <p:nvPr/>
        </p:nvSpPr>
        <p:spPr bwMode="auto">
          <a:xfrm>
            <a:off x="3862277" y="853415"/>
            <a:ext cx="4511675" cy="6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684213">
              <a:defRPr>
                <a:solidFill>
                  <a:schemeClr val="tx1"/>
                </a:solidFill>
                <a:latin typeface="Arial" panose="020B0604020202020204" pitchFamily="34" charset="0"/>
                <a:cs typeface="Arial" panose="020B0604020202020204" pitchFamily="34" charset="0"/>
              </a:defRPr>
            </a:lvl1pPr>
            <a:lvl2pPr marL="742950" indent="-285750" defTabSz="684213">
              <a:defRPr>
                <a:solidFill>
                  <a:schemeClr val="tx1"/>
                </a:solidFill>
                <a:latin typeface="Arial" panose="020B0604020202020204" pitchFamily="34" charset="0"/>
                <a:cs typeface="Arial" panose="020B0604020202020204" pitchFamily="34" charset="0"/>
              </a:defRPr>
            </a:lvl2pPr>
            <a:lvl3pPr marL="1143000" indent="-228600" defTabSz="684213">
              <a:defRPr>
                <a:solidFill>
                  <a:schemeClr val="tx1"/>
                </a:solidFill>
                <a:latin typeface="Arial" panose="020B0604020202020204" pitchFamily="34" charset="0"/>
                <a:cs typeface="Arial" panose="020B0604020202020204" pitchFamily="34" charset="0"/>
              </a:defRPr>
            </a:lvl3pPr>
            <a:lvl4pPr marL="1600200" indent="-228600" defTabSz="684213">
              <a:defRPr>
                <a:solidFill>
                  <a:schemeClr val="tx1"/>
                </a:solidFill>
                <a:latin typeface="Arial" panose="020B0604020202020204" pitchFamily="34" charset="0"/>
                <a:cs typeface="Arial" panose="020B0604020202020204" pitchFamily="34" charset="0"/>
              </a:defRPr>
            </a:lvl4pPr>
            <a:lvl5pPr marL="2057400" indent="-228600" defTabSz="684213">
              <a:defRPr>
                <a:solidFill>
                  <a:schemeClr val="tx1"/>
                </a:solidFill>
                <a:latin typeface="Arial" panose="020B0604020202020204" pitchFamily="34" charset="0"/>
                <a:cs typeface="Arial" panose="020B0604020202020204" pitchFamily="34" charset="0"/>
              </a:defRPr>
            </a:lvl5pPr>
            <a:lvl6pPr marL="25146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4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867" b="1" dirty="0">
                <a:solidFill>
                  <a:srgbClr val="000000"/>
                </a:solidFill>
                <a:latin typeface="Calibri" panose="020F0502020204030204" pitchFamily="34" charset="0"/>
              </a:rPr>
              <a:t>AMS is used to monitor MDMS on real time basis. </a:t>
            </a:r>
            <a:endParaRPr lang="en-IN" altLang="en-US" sz="1867" b="1" dirty="0">
              <a:solidFill>
                <a:srgbClr val="000000"/>
              </a:solidFill>
              <a:latin typeface="Calibri" panose="020F0502020204030204" pitchFamily="34" charset="0"/>
            </a:endParaRPr>
          </a:p>
        </p:txBody>
      </p:sp>
      <p:sp>
        <p:nvSpPr>
          <p:cNvPr id="2" name="Rectangle 1">
            <a:extLst>
              <a:ext uri="{FF2B5EF4-FFF2-40B4-BE49-F238E27FC236}">
                <a16:creationId xmlns="" xmlns:a16="http://schemas.microsoft.com/office/drawing/2014/main" id="{5D58320D-ACCC-42F0-AA65-20752826873B}"/>
              </a:ext>
            </a:extLst>
          </p:cNvPr>
          <p:cNvSpPr/>
          <p:nvPr/>
        </p:nvSpPr>
        <p:spPr>
          <a:xfrm>
            <a:off x="4136073" y="1702345"/>
            <a:ext cx="4843724" cy="646331"/>
          </a:xfrm>
          <a:prstGeom prst="rect">
            <a:avLst/>
          </a:prstGeom>
        </p:spPr>
        <p:txBody>
          <a:bodyPr wrap="square">
            <a:spAutoFit/>
          </a:bodyPr>
          <a:lstStyle/>
          <a:p>
            <a:r>
              <a:rPr lang="en-US" altLang="en-US" b="1" dirty="0">
                <a:solidFill>
                  <a:srgbClr val="000000"/>
                </a:solidFill>
                <a:latin typeface="Calibri" panose="020F0502020204030204" pitchFamily="34" charset="0"/>
              </a:rPr>
              <a:t>Schools need to share the daily data on number of meals and reasons if meals are not served.</a:t>
            </a:r>
            <a:endParaRPr lang="en-IN" dirty="0"/>
          </a:p>
        </p:txBody>
      </p:sp>
      <p:sp>
        <p:nvSpPr>
          <p:cNvPr id="26" name="Slide Number Placeholder 25"/>
          <p:cNvSpPr>
            <a:spLocks noGrp="1"/>
          </p:cNvSpPr>
          <p:nvPr>
            <p:ph type="sldNum" sz="quarter" idx="12"/>
          </p:nvPr>
        </p:nvSpPr>
        <p:spPr/>
        <p:txBody>
          <a:bodyPr/>
          <a:lstStyle/>
          <a:p>
            <a:pPr>
              <a:defRPr/>
            </a:pPr>
            <a:fld id="{C2BBF370-5D37-4530-94DD-378E3D7E8F84}" type="slidenum">
              <a:rPr lang="en-US" altLang="en-US" smtClean="0"/>
              <a:pPr>
                <a:defRPr/>
              </a:pPr>
              <a:t>15</a:t>
            </a:fld>
            <a:endParaRPr lang="en-US"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xmlns="" id="{E61A6405-B9ED-4943-AEA9-440934F7FF64}"/>
              </a:ext>
            </a:extLst>
          </p:cNvPr>
          <p:cNvGraphicFramePr>
            <a:graphicFrameLocks noGrp="1"/>
          </p:cNvGraphicFramePr>
          <p:nvPr>
            <p:ph idx="1"/>
            <p:extLst>
              <p:ext uri="{D42A27DB-BD31-4B8C-83A1-F6EECF244321}">
                <p14:modId xmlns:p14="http://schemas.microsoft.com/office/powerpoint/2010/main" val="1756287876"/>
              </p:ext>
            </p:extLst>
          </p:nvPr>
        </p:nvGraphicFramePr>
        <p:xfrm>
          <a:off x="714348" y="1142984"/>
          <a:ext cx="7886700" cy="482568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xmlns="" id="{A39217FF-6C1A-4C7C-ADB3-B4B07E5577E3}"/>
              </a:ext>
            </a:extLst>
          </p:cNvPr>
          <p:cNvSpPr txBox="1">
            <a:spLocks/>
          </p:cNvSpPr>
          <p:nvPr/>
        </p:nvSpPr>
        <p:spPr>
          <a:xfrm>
            <a:off x="0" y="-71462"/>
            <a:ext cx="9144000" cy="666786"/>
          </a:xfrm>
          <a:prstGeom prst="rect">
            <a:avLst/>
          </a:prstGeom>
          <a:solidFill>
            <a:srgbClr val="558ED5"/>
          </a:solidFill>
          <a:ln>
            <a:noFill/>
          </a:ln>
        </p:spPr>
        <p:txBody>
          <a:bodyPr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IN" altLang="en-US" sz="3733" b="1" dirty="0">
                <a:solidFill>
                  <a:srgbClr val="FFFFFF"/>
                </a:solidFill>
                <a:latin typeface="Calibri" panose="020F0502020204030204" pitchFamily="34" charset="0"/>
                <a:ea typeface="+mn-ea"/>
                <a:cs typeface="+mn-cs"/>
              </a:rPr>
              <a:t>Status of implementation of MIS &amp; AMS </a:t>
            </a: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16</a:t>
            </a:fld>
            <a:endParaRPr lang="en-US" altLang="en-US"/>
          </a:p>
        </p:txBody>
      </p:sp>
    </p:spTree>
    <p:extLst>
      <p:ext uri="{BB962C8B-B14F-4D97-AF65-F5344CB8AC3E}">
        <p14:creationId xmlns:p14="http://schemas.microsoft.com/office/powerpoint/2010/main" val="564826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2BCC3F-F61A-4505-BBBA-4BFCBF99A172}"/>
              </a:ext>
            </a:extLst>
          </p:cNvPr>
          <p:cNvSpPr>
            <a:spLocks noGrp="1"/>
          </p:cNvSpPr>
          <p:nvPr>
            <p:ph type="title"/>
          </p:nvPr>
        </p:nvSpPr>
        <p:spPr>
          <a:xfrm>
            <a:off x="0" y="-23"/>
            <a:ext cx="9144000" cy="1077218"/>
          </a:xfrm>
          <a:solidFill>
            <a:srgbClr val="558ED5"/>
          </a:solidFill>
          <a:ln>
            <a:noFill/>
          </a:ln>
        </p:spPr>
        <p:txBody>
          <a:bodyPr wrap="square" anchor="ctr">
            <a:spAutoFit/>
          </a:bodyPr>
          <a:lstStyle/>
          <a:p>
            <a:pPr eaLnBrk="1" hangingPunct="1"/>
            <a:r>
              <a:rPr lang="en-IN" altLang="en-US" sz="3200" b="1" dirty="0">
                <a:solidFill>
                  <a:srgbClr val="FFFFFF"/>
                </a:solidFill>
                <a:latin typeface="Calibri" panose="020F0502020204030204" pitchFamily="34" charset="0"/>
                <a:ea typeface="+mn-ea"/>
                <a:cs typeface="+mn-cs"/>
              </a:rPr>
              <a:t>Amendment for involvement of Centralized Kitchens only in urban areas. </a:t>
            </a:r>
          </a:p>
        </p:txBody>
      </p:sp>
      <p:sp>
        <p:nvSpPr>
          <p:cNvPr id="3" name="Content Placeholder 2">
            <a:extLst>
              <a:ext uri="{FF2B5EF4-FFF2-40B4-BE49-F238E27FC236}">
                <a16:creationId xmlns="" xmlns:a16="http://schemas.microsoft.com/office/drawing/2014/main" id="{0E4247DC-180D-4821-9F94-E19A54A635E3}"/>
              </a:ext>
            </a:extLst>
          </p:cNvPr>
          <p:cNvSpPr>
            <a:spLocks noGrp="1"/>
          </p:cNvSpPr>
          <p:nvPr>
            <p:ph idx="1"/>
          </p:nvPr>
        </p:nvSpPr>
        <p:spPr>
          <a:xfrm>
            <a:off x="228599" y="1302327"/>
            <a:ext cx="8510155" cy="5124018"/>
          </a:xfrm>
          <a:solidFill>
            <a:srgbClr val="CCECFF"/>
          </a:solidFill>
        </p:spPr>
        <p:txBody>
          <a:bodyPr>
            <a:normAutofit lnSpcReduction="10000"/>
          </a:bodyPr>
          <a:lstStyle/>
          <a:p>
            <a:pPr marL="0" indent="0">
              <a:buNone/>
            </a:pPr>
            <a:r>
              <a:rPr lang="en-IN" sz="2800" dirty="0"/>
              <a:t>Amendment of the Gazette of India notification dated 18</a:t>
            </a:r>
            <a:r>
              <a:rPr lang="en-IN" sz="2800" baseline="30000" dirty="0"/>
              <a:t>th</a:t>
            </a:r>
            <a:r>
              <a:rPr lang="en-IN" sz="2800" dirty="0"/>
              <a:t> April, 2019  stated that:</a:t>
            </a:r>
          </a:p>
          <a:p>
            <a:pPr marL="0" indent="0">
              <a:buNone/>
            </a:pPr>
            <a:endParaRPr lang="en-IN" sz="1050" dirty="0"/>
          </a:p>
          <a:p>
            <a:pPr marL="0" indent="0">
              <a:buNone/>
            </a:pPr>
            <a:r>
              <a:rPr lang="en-IN" sz="2800" dirty="0"/>
              <a:t>In the MDM Rules 2015, in rule 5 for sub-rule (2) the following sub-rule shall be substituted </a:t>
            </a:r>
          </a:p>
          <a:p>
            <a:pPr marL="0" indent="0" algn="just">
              <a:buNone/>
            </a:pPr>
            <a:r>
              <a:rPr lang="en-IN" sz="2800" dirty="0">
                <a:latin typeface="Batang" panose="02030600000101010101" pitchFamily="18" charset="-127"/>
                <a:ea typeface="Batang" panose="02030600000101010101" pitchFamily="18" charset="-127"/>
              </a:rPr>
              <a:t>“(2) Every school shall have the facility for cooking meal in hygienic manner. Schools in urban areas may use the facility of centralized kitchens for cooking meals wherever required in accordance with the guidelines issued by the Central Government and the meal shall be served to the children at respected school only”  </a:t>
            </a:r>
          </a:p>
        </p:txBody>
      </p:sp>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17</a:t>
            </a:fld>
            <a:endParaRPr lang="en-US" altLang="en-US"/>
          </a:p>
        </p:txBody>
      </p:sp>
    </p:spTree>
    <p:extLst>
      <p:ext uri="{BB962C8B-B14F-4D97-AF65-F5344CB8AC3E}">
        <p14:creationId xmlns:p14="http://schemas.microsoft.com/office/powerpoint/2010/main" val="1249836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 xmlns:a16="http://schemas.microsoft.com/office/drawing/2014/main" id="{B45EB8C1-582E-4B7A-8D5C-2A20E67D9283}"/>
              </a:ext>
            </a:extLst>
          </p:cNvPr>
          <p:cNvGraphicFramePr>
            <a:graphicFrameLocks noGrp="1"/>
          </p:cNvGraphicFramePr>
          <p:nvPr>
            <p:ph idx="1"/>
            <p:extLst>
              <p:ext uri="{D42A27DB-BD31-4B8C-83A1-F6EECF244321}">
                <p14:modId xmlns:p14="http://schemas.microsoft.com/office/powerpoint/2010/main" val="4149667106"/>
              </p:ext>
            </p:extLst>
          </p:nvPr>
        </p:nvGraphicFramePr>
        <p:xfrm>
          <a:off x="323528" y="1772816"/>
          <a:ext cx="8198428" cy="3024336"/>
        </p:xfrm>
        <a:graphic>
          <a:graphicData uri="http://schemas.openxmlformats.org/drawingml/2006/table">
            <a:tbl>
              <a:tblPr firstRow="1" bandRow="1">
                <a:tableStyleId>{5C22544A-7EE6-4342-B048-85BDC9FD1C3A}</a:tableStyleId>
              </a:tblPr>
              <a:tblGrid>
                <a:gridCol w="4099214">
                  <a:extLst>
                    <a:ext uri="{9D8B030D-6E8A-4147-A177-3AD203B41FA5}">
                      <a16:colId xmlns="" xmlns:a16="http://schemas.microsoft.com/office/drawing/2014/main" val="384371327"/>
                    </a:ext>
                  </a:extLst>
                </a:gridCol>
                <a:gridCol w="4099214">
                  <a:extLst>
                    <a:ext uri="{9D8B030D-6E8A-4147-A177-3AD203B41FA5}">
                      <a16:colId xmlns="" xmlns:a16="http://schemas.microsoft.com/office/drawing/2014/main" val="4194860257"/>
                    </a:ext>
                  </a:extLst>
                </a:gridCol>
              </a:tblGrid>
              <a:tr h="1486704">
                <a:tc>
                  <a:txBody>
                    <a:bodyPr/>
                    <a:lstStyle/>
                    <a:p>
                      <a:pPr algn="ctr"/>
                      <a:r>
                        <a:rPr lang="en-IN" sz="2400" dirty="0">
                          <a:latin typeface="Century" panose="02040604050505020304" pitchFamily="18" charset="0"/>
                        </a:rPr>
                        <a:t>Name of </a:t>
                      </a:r>
                      <a:r>
                        <a:rPr lang="en-IN" sz="2400" dirty="0" smtClean="0">
                          <a:latin typeface="Century" panose="02040604050505020304" pitchFamily="18" charset="0"/>
                        </a:rPr>
                        <a:t> State</a:t>
                      </a:r>
                      <a:endParaRPr lang="en-IN" sz="2400" dirty="0">
                        <a:latin typeface="Century" panose="02040604050505020304" pitchFamily="18" charset="0"/>
                      </a:endParaRPr>
                    </a:p>
                  </a:txBody>
                  <a:tcPr marL="68580" marR="68580"/>
                </a:tc>
                <a:tc>
                  <a:txBody>
                    <a:bodyPr/>
                    <a:lstStyle/>
                    <a:p>
                      <a:pPr algn="ctr"/>
                      <a:r>
                        <a:rPr lang="en-IN" sz="2400" dirty="0">
                          <a:latin typeface="Century" panose="02040604050505020304" pitchFamily="18" charset="0"/>
                        </a:rPr>
                        <a:t>Delay in release of fund </a:t>
                      </a:r>
                      <a:r>
                        <a:rPr lang="en-IN" sz="2400">
                          <a:latin typeface="Century" panose="02040604050505020304" pitchFamily="18" charset="0"/>
                        </a:rPr>
                        <a:t>from </a:t>
                      </a:r>
                    </a:p>
                    <a:p>
                      <a:pPr algn="ctr"/>
                      <a:r>
                        <a:rPr lang="en-IN" sz="2400">
                          <a:latin typeface="Century" panose="02040604050505020304" pitchFamily="18" charset="0"/>
                        </a:rPr>
                        <a:t>State </a:t>
                      </a:r>
                      <a:r>
                        <a:rPr lang="en-IN" sz="2400" dirty="0">
                          <a:latin typeface="Century" panose="02040604050505020304" pitchFamily="18" charset="0"/>
                        </a:rPr>
                        <a:t>to District / School</a:t>
                      </a:r>
                    </a:p>
                  </a:txBody>
                  <a:tcPr marL="68580" marR="68580"/>
                </a:tc>
                <a:extLst>
                  <a:ext uri="{0D108BD9-81ED-4DB2-BD59-A6C34878D82A}">
                    <a16:rowId xmlns="" xmlns:a16="http://schemas.microsoft.com/office/drawing/2014/main" val="1109545805"/>
                  </a:ext>
                </a:extLst>
              </a:tr>
              <a:tr h="768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Century" panose="02040604050505020304" pitchFamily="18" charset="0"/>
                          <a:ea typeface="+mn-ea"/>
                          <a:cs typeface="+mn-cs"/>
                        </a:rPr>
                        <a:t>Himachal Pradesh</a:t>
                      </a:r>
                      <a:endParaRPr lang="en-US" sz="2400" kern="1200" dirty="0">
                        <a:solidFill>
                          <a:schemeClr val="dk1"/>
                        </a:solidFill>
                        <a:latin typeface="Century" panose="02040604050505020304" pitchFamily="18" charset="0"/>
                        <a:ea typeface="+mn-ea"/>
                        <a:cs typeface="+mn-cs"/>
                      </a:endParaRPr>
                    </a:p>
                  </a:txBody>
                  <a:tcPr marL="9525" marR="9525" marT="9525" marB="0" anchor="ctr"/>
                </a:tc>
                <a:tc>
                  <a:txBody>
                    <a:bodyPr/>
                    <a:lstStyle/>
                    <a:p>
                      <a:pPr algn="ctr"/>
                      <a:r>
                        <a:rPr lang="en-IN" sz="2400" dirty="0" smtClean="0">
                          <a:latin typeface="Century" panose="02040604050505020304" pitchFamily="18" charset="0"/>
                        </a:rPr>
                        <a:t>1 month</a:t>
                      </a:r>
                      <a:endParaRPr lang="en-IN" sz="2400" dirty="0">
                        <a:latin typeface="Century" panose="02040604050505020304" pitchFamily="18" charset="0"/>
                      </a:endParaRPr>
                    </a:p>
                  </a:txBody>
                  <a:tcPr marL="68580" marR="68580"/>
                </a:tc>
                <a:extLst>
                  <a:ext uri="{0D108BD9-81ED-4DB2-BD59-A6C34878D82A}">
                    <a16:rowId xmlns="" xmlns:a16="http://schemas.microsoft.com/office/drawing/2014/main" val="589091441"/>
                  </a:ext>
                </a:extLst>
              </a:tr>
              <a:tr h="7688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dirty="0" err="1" smtClean="0">
                          <a:solidFill>
                            <a:schemeClr val="dk1"/>
                          </a:solidFill>
                          <a:latin typeface="Century" panose="02040604050505020304" pitchFamily="18" charset="0"/>
                          <a:ea typeface="+mn-ea"/>
                          <a:cs typeface="+mn-cs"/>
                        </a:rPr>
                        <a:t>Uttarakhand</a:t>
                      </a:r>
                      <a:endParaRPr lang="en-US" sz="2400" kern="1200" dirty="0">
                        <a:solidFill>
                          <a:schemeClr val="dk1"/>
                        </a:solidFill>
                        <a:latin typeface="Century" panose="02040604050505020304" pitchFamily="18" charset="0"/>
                        <a:ea typeface="+mn-ea"/>
                        <a:cs typeface="+mn-cs"/>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dirty="0" smtClean="0">
                          <a:latin typeface="Century" panose="02040604050505020304" pitchFamily="18" charset="0"/>
                        </a:rPr>
                        <a:t>2 months</a:t>
                      </a:r>
                      <a:endParaRPr lang="en-IN" sz="2400" dirty="0">
                        <a:latin typeface="Century" panose="02040604050505020304" pitchFamily="18" charset="0"/>
                      </a:endParaRPr>
                    </a:p>
                  </a:txBody>
                  <a:tcPr marL="68580" marR="68580"/>
                </a:tc>
                <a:extLst>
                  <a:ext uri="{0D108BD9-81ED-4DB2-BD59-A6C34878D82A}">
                    <a16:rowId xmlns="" xmlns:a16="http://schemas.microsoft.com/office/drawing/2014/main" val="2638280012"/>
                  </a:ext>
                </a:extLst>
              </a:tr>
            </a:tbl>
          </a:graphicData>
        </a:graphic>
      </p:graphicFrame>
      <p:sp>
        <p:nvSpPr>
          <p:cNvPr id="4" name="Title 1">
            <a:extLst>
              <a:ext uri="{FF2B5EF4-FFF2-40B4-BE49-F238E27FC236}">
                <a16:creationId xmlns="" xmlns:a16="http://schemas.microsoft.com/office/drawing/2014/main" id="{4540F264-25A8-42B5-A89E-5BB9874A2121}"/>
              </a:ext>
            </a:extLst>
          </p:cNvPr>
          <p:cNvSpPr txBox="1">
            <a:spLocks/>
          </p:cNvSpPr>
          <p:nvPr/>
        </p:nvSpPr>
        <p:spPr>
          <a:xfrm>
            <a:off x="0" y="-27699"/>
            <a:ext cx="9144000" cy="590931"/>
          </a:xfrm>
          <a:prstGeom prst="rect">
            <a:avLst/>
          </a:prstGeom>
          <a:solidFill>
            <a:srgbClr val="558ED5"/>
          </a:solidFill>
          <a:ln>
            <a:noFill/>
          </a:ln>
        </p:spPr>
        <p:txBody>
          <a:bodyPr vert="horz" wrap="square" lIns="91440" tIns="45720" rIns="91440" bIns="45720" numCol="1" anchor="ctr" anchorCtr="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pPr>
            <a:r>
              <a:rPr lang="en-IN" altLang="en-US" sz="3600" b="1" dirty="0">
                <a:solidFill>
                  <a:srgbClr val="FFFFFF"/>
                </a:solidFill>
                <a:latin typeface="Calibri" panose="020F0502020204030204" pitchFamily="34" charset="0"/>
                <a:ea typeface="+mn-ea"/>
                <a:cs typeface="+mn-cs"/>
              </a:rPr>
              <a:t>    Status of flow of </a:t>
            </a:r>
            <a:r>
              <a:rPr lang="en-IN" altLang="en-US" sz="3600" b="1" dirty="0" smtClean="0">
                <a:solidFill>
                  <a:srgbClr val="FFFFFF"/>
                </a:solidFill>
                <a:latin typeface="Calibri" panose="020F0502020204030204" pitchFamily="34" charset="0"/>
                <a:ea typeface="+mn-ea"/>
                <a:cs typeface="+mn-cs"/>
              </a:rPr>
              <a:t>funds from State to school </a:t>
            </a:r>
            <a:endParaRPr lang="en-IN" altLang="en-US" sz="3600" b="1" dirty="0">
              <a:solidFill>
                <a:srgbClr val="FFFFFF"/>
              </a:solidFill>
              <a:latin typeface="Calibri" panose="020F0502020204030204" pitchFamily="34" charset="0"/>
              <a:ea typeface="+mn-ea"/>
              <a:cs typeface="+mn-cs"/>
            </a:endParaRPr>
          </a:p>
        </p:txBody>
      </p:sp>
      <p:sp>
        <p:nvSpPr>
          <p:cNvPr id="6" name="Slide Number Placeholder 5"/>
          <p:cNvSpPr>
            <a:spLocks noGrp="1"/>
          </p:cNvSpPr>
          <p:nvPr>
            <p:ph type="sldNum" sz="quarter" idx="12"/>
          </p:nvPr>
        </p:nvSpPr>
        <p:spPr/>
        <p:txBody>
          <a:bodyPr/>
          <a:lstStyle/>
          <a:p>
            <a:pPr>
              <a:defRPr/>
            </a:pPr>
            <a:fld id="{46F3BE95-97FB-4365-8910-1F7DB99A68FF}" type="slidenum">
              <a:rPr lang="en-US" altLang="en-US" smtClean="0"/>
              <a:pPr>
                <a:defRPr/>
              </a:pPr>
              <a:t>18</a:t>
            </a:fld>
            <a:endParaRPr lang="en-US" altLang="en-US"/>
          </a:p>
        </p:txBody>
      </p:sp>
    </p:spTree>
    <p:extLst>
      <p:ext uri="{BB962C8B-B14F-4D97-AF65-F5344CB8AC3E}">
        <p14:creationId xmlns:p14="http://schemas.microsoft.com/office/powerpoint/2010/main" val="4184684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6F3BE95-97FB-4365-8910-1F7DB99A68FF}" type="slidenum">
              <a:rPr lang="en-US" altLang="en-US" smtClean="0"/>
              <a:pPr>
                <a:defRPr/>
              </a:pPr>
              <a:t>19</a:t>
            </a:fld>
            <a:endParaRPr lang="en-US" altLang="en-US"/>
          </a:p>
        </p:txBody>
      </p:sp>
      <p:pic>
        <p:nvPicPr>
          <p:cNvPr id="97282" name="Picture 2"/>
          <p:cNvPicPr>
            <a:picLocks noChangeAspect="1" noChangeArrowheads="1"/>
          </p:cNvPicPr>
          <p:nvPr/>
        </p:nvPicPr>
        <p:blipFill>
          <a:blip r:embed="rId2"/>
          <a:srcRect l="8854" r="8333"/>
          <a:stretch>
            <a:fillRect/>
          </a:stretch>
        </p:blipFill>
        <p:spPr bwMode="auto">
          <a:xfrm>
            <a:off x="714348" y="928670"/>
            <a:ext cx="7572428" cy="5714999"/>
          </a:xfrm>
          <a:prstGeom prst="rect">
            <a:avLst/>
          </a:prstGeom>
          <a:noFill/>
          <a:ln w="9525">
            <a:noFill/>
            <a:miter lim="800000"/>
            <a:headEnd/>
            <a:tailEnd/>
          </a:ln>
          <a:effectLst/>
        </p:spPr>
      </p:pic>
      <p:sp>
        <p:nvSpPr>
          <p:cNvPr id="6" name="Title 1">
            <a:extLst>
              <a:ext uri="{FF2B5EF4-FFF2-40B4-BE49-F238E27FC236}">
                <a16:creationId xmlns="" xmlns:a16="http://schemas.microsoft.com/office/drawing/2014/main" id="{BF7CA78A-287A-4B36-815A-3981BDC5A878}"/>
              </a:ext>
            </a:extLst>
          </p:cNvPr>
          <p:cNvSpPr>
            <a:spLocks noGrp="1"/>
          </p:cNvSpPr>
          <p:nvPr>
            <p:ph type="title"/>
          </p:nvPr>
        </p:nvSpPr>
        <p:spPr>
          <a:xfrm>
            <a:off x="0" y="-11117"/>
            <a:ext cx="9144000" cy="717761"/>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IN" altLang="en-US" sz="3200" b="1" dirty="0">
                <a:solidFill>
                  <a:srgbClr val="FFFFFF"/>
                </a:solidFill>
                <a:latin typeface="Calibri" panose="020F0502020204030204" pitchFamily="34" charset="0"/>
              </a:rPr>
              <a:t>Focus of this year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9592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No. of Schools (Primary &amp; U. Primary)</a:t>
            </a:r>
          </a:p>
        </p:txBody>
      </p:sp>
      <p:graphicFrame>
        <p:nvGraphicFramePr>
          <p:cNvPr id="5" name="Chart 4"/>
          <p:cNvGraphicFramePr/>
          <p:nvPr>
            <p:extLst>
              <p:ext uri="{D42A27DB-BD31-4B8C-83A1-F6EECF244321}">
                <p14:modId xmlns:p14="http://schemas.microsoft.com/office/powerpoint/2010/main" val="4070250084"/>
              </p:ext>
            </p:extLst>
          </p:nvPr>
        </p:nvGraphicFramePr>
        <p:xfrm>
          <a:off x="4572000" y="980728"/>
          <a:ext cx="4464496" cy="54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45016721"/>
              </p:ext>
            </p:extLst>
          </p:nvPr>
        </p:nvGraphicFramePr>
        <p:xfrm>
          <a:off x="107504" y="1628800"/>
          <a:ext cx="4536504" cy="3024335"/>
        </p:xfrm>
        <a:graphic>
          <a:graphicData uri="http://schemas.openxmlformats.org/drawingml/2006/table">
            <a:tbl>
              <a:tblPr firstRow="1" bandRow="1">
                <a:tableStyleId>{5C22544A-7EE6-4342-B048-85BDC9FD1C3A}</a:tableStyleId>
              </a:tblPr>
              <a:tblGrid>
                <a:gridCol w="1224136"/>
                <a:gridCol w="936104"/>
                <a:gridCol w="958169"/>
                <a:gridCol w="1418095"/>
              </a:tblGrid>
              <a:tr h="1101421">
                <a:tc>
                  <a:txBody>
                    <a:bodyPr/>
                    <a:lstStyle/>
                    <a:p>
                      <a:pPr algn="ctr" fontAlgn="b"/>
                      <a:r>
                        <a:rPr lang="en-US" sz="1800" b="1" i="0" u="none" strike="noStrike" dirty="0">
                          <a:solidFill>
                            <a:schemeClr val="bg1"/>
                          </a:solidFill>
                          <a:latin typeface="Calibri"/>
                        </a:rPr>
                        <a:t>Name of </a:t>
                      </a:r>
                      <a:r>
                        <a:rPr lang="en-US" sz="1800" b="1" i="0" u="none" strike="noStrike" dirty="0" smtClean="0">
                          <a:solidFill>
                            <a:schemeClr val="bg1"/>
                          </a:solidFill>
                          <a:latin typeface="Calibri"/>
                        </a:rPr>
                        <a:t>States</a:t>
                      </a:r>
                      <a:endParaRPr lang="en-US" sz="1800" b="1" i="0" u="none" strike="noStrike" dirty="0">
                        <a:solidFill>
                          <a:schemeClr val="bg1"/>
                        </a:solidFill>
                        <a:latin typeface="Calibri"/>
                      </a:endParaRPr>
                    </a:p>
                  </a:txBody>
                  <a:tcPr marL="9525" marR="9525" marT="9525" marB="0" anchor="ctr"/>
                </a:tc>
                <a:tc>
                  <a:txBody>
                    <a:bodyPr/>
                    <a:lstStyle/>
                    <a:p>
                      <a:pPr algn="ctr" fontAlgn="b"/>
                      <a:r>
                        <a:rPr lang="en-US" sz="1800" b="1" i="0" u="none" strike="noStrike" dirty="0">
                          <a:solidFill>
                            <a:schemeClr val="bg1"/>
                          </a:solidFill>
                          <a:latin typeface="Calibri"/>
                        </a:rPr>
                        <a:t>PAB Approval</a:t>
                      </a:r>
                    </a:p>
                  </a:txBody>
                  <a:tcPr marL="9525" marR="9525" marT="9525" marB="0" anchor="ctr"/>
                </a:tc>
                <a:tc>
                  <a:txBody>
                    <a:bodyPr/>
                    <a:lstStyle/>
                    <a:p>
                      <a:pPr algn="ctr" fontAlgn="b"/>
                      <a:r>
                        <a:rPr lang="en-US" sz="1800" b="1" i="0" u="none" strike="noStrike" dirty="0">
                          <a:solidFill>
                            <a:schemeClr val="bg1"/>
                          </a:solidFill>
                          <a:latin typeface="Calibri"/>
                        </a:rPr>
                        <a:t>Coverage</a:t>
                      </a:r>
                    </a:p>
                  </a:txBody>
                  <a:tcPr marL="9525" marR="9525" marT="9525" marB="0" anchor="ctr"/>
                </a:tc>
                <a:tc>
                  <a:txBody>
                    <a:bodyPr/>
                    <a:lstStyle/>
                    <a:p>
                      <a:pPr algn="ctr" fontAlgn="b"/>
                      <a:r>
                        <a:rPr lang="en-US" sz="1800" b="1" i="0" u="none" strike="noStrike" dirty="0">
                          <a:solidFill>
                            <a:schemeClr val="bg1"/>
                          </a:solidFill>
                          <a:latin typeface="Calibri"/>
                        </a:rPr>
                        <a:t>%age </a:t>
                      </a:r>
                    </a:p>
                  </a:txBody>
                  <a:tcPr marL="9525" marR="9525" marT="9525" marB="0" anchor="ctr"/>
                </a:tc>
              </a:tr>
              <a:tr h="1101421">
                <a:tc>
                  <a:txBody>
                    <a:bodyPr/>
                    <a:lstStyle/>
                    <a:p>
                      <a:pPr algn="ctr" fontAlgn="b"/>
                      <a:r>
                        <a:rPr lang="en-US" sz="1800" b="1" i="0" u="none" strike="noStrike" dirty="0" smtClean="0">
                          <a:solidFill>
                            <a:srgbClr val="000000"/>
                          </a:solidFill>
                          <a:latin typeface="Calibri"/>
                        </a:rPr>
                        <a:t>Himachal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15494</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15505</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100%</a:t>
                      </a:r>
                      <a:endParaRPr lang="en-US" sz="1800" b="0" i="0" u="none" strike="noStrike" dirty="0">
                        <a:solidFill>
                          <a:srgbClr val="000000"/>
                        </a:solidFill>
                        <a:latin typeface="Calibri"/>
                      </a:endParaRPr>
                    </a:p>
                  </a:txBody>
                  <a:tcPr marL="9525" marR="9525" marT="9525" marB="0" anchor="ctr"/>
                </a:tc>
              </a:tr>
              <a:tr h="821493">
                <a:tc>
                  <a:txBody>
                    <a:bodyPr/>
                    <a:lstStyle/>
                    <a:p>
                      <a:pPr algn="ctr" fontAlgn="b"/>
                      <a:r>
                        <a:rPr lang="en-US" sz="1800" b="1" i="0" u="none" strike="noStrike" dirty="0" err="1" smtClean="0">
                          <a:solidFill>
                            <a:srgbClr val="000000"/>
                          </a:solidFill>
                          <a:latin typeface="Calibri"/>
                        </a:rPr>
                        <a:t>Uttarakhand</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17664</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17344</a:t>
                      </a:r>
                      <a:endParaRPr lang="en-US" sz="1800" b="0" i="0" u="none" strike="noStrike" dirty="0">
                        <a:solidFill>
                          <a:srgbClr val="000000"/>
                        </a:solidFill>
                        <a:latin typeface="Calibri"/>
                      </a:endParaRPr>
                    </a:p>
                  </a:txBody>
                  <a:tcPr marL="9525" marR="9525" marT="9525" marB="0" anchor="ctr"/>
                </a:tc>
                <a:tc>
                  <a:txBody>
                    <a:bodyPr/>
                    <a:lstStyle/>
                    <a:p>
                      <a:pPr algn="ctr" fontAlgn="b"/>
                      <a:r>
                        <a:rPr lang="en-US" sz="1800" b="0" i="0" u="none" strike="noStrike" dirty="0" smtClean="0">
                          <a:solidFill>
                            <a:srgbClr val="000000"/>
                          </a:solidFill>
                          <a:latin typeface="Calibri"/>
                        </a:rPr>
                        <a:t>98%</a:t>
                      </a:r>
                      <a:endParaRPr lang="en-US" sz="1800" b="0" i="0" u="none" strike="noStrike" dirty="0">
                        <a:solidFill>
                          <a:srgbClr val="000000"/>
                        </a:solidFill>
                        <a:latin typeface="Calibri"/>
                      </a:endParaRPr>
                    </a:p>
                  </a:txBody>
                  <a:tcPr marL="9525" marR="9525" marT="9525" marB="0" anchor="ctr"/>
                </a:tc>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4"/>
            <a:ext cx="9144000" cy="695575"/>
          </a:xfrm>
          <a:solidFill>
            <a:srgbClr val="558ED5"/>
          </a:solidFill>
          <a:ln>
            <a:noFill/>
          </a:ln>
        </p:spPr>
        <p:txBody>
          <a:bodyPr vert="horz" wrap="square" lIns="91440" tIns="45720" rIns="91440" bIns="45720" numCol="1" anchor="ctr" anchorCtr="0" compatLnSpc="1">
            <a:prstTxWarp prst="textNoShape">
              <a:avLst/>
            </a:prstTxWarp>
            <a:spAutoFit/>
          </a:bodyPr>
          <a:lstStyle/>
          <a:p>
            <a:pPr eaLnBrk="1" hangingPunct="1">
              <a:lnSpc>
                <a:spcPct val="140000"/>
              </a:lnSpc>
              <a:defRPr/>
            </a:pPr>
            <a:r>
              <a:rPr lang="en-US" altLang="en-US" sz="2800" b="1" dirty="0" err="1" smtClean="0">
                <a:solidFill>
                  <a:srgbClr val="FFFFFF"/>
                </a:solidFill>
                <a:latin typeface="Calibri" panose="020F0502020204030204" pitchFamily="34" charset="0"/>
                <a:ea typeface="+mj-ea"/>
                <a:cs typeface="+mj-cs"/>
              </a:rPr>
              <a:t>Social Audit- Mid Day Meal Scheme</a:t>
            </a:r>
          </a:p>
        </p:txBody>
      </p:sp>
      <p:sp>
        <p:nvSpPr>
          <p:cNvPr id="2" name="TextBox 1"/>
          <p:cNvSpPr txBox="1">
            <a:spLocks noChangeArrowheads="1"/>
          </p:cNvSpPr>
          <p:nvPr/>
        </p:nvSpPr>
        <p:spPr bwMode="auto">
          <a:xfrm>
            <a:off x="228599" y="857233"/>
            <a:ext cx="8763001" cy="4401205"/>
          </a:xfrm>
          <a:prstGeom prst="rect">
            <a:avLst/>
          </a:prstGeom>
          <a:noFill/>
          <a:ln>
            <a:noFill/>
          </a:ln>
          <a:extLst/>
        </p:spPr>
        <p:txBody>
          <a:bodyPr wrap="square">
            <a:spAutoFit/>
          </a:bodyPr>
          <a:lstStyle>
            <a:lvl1pPr eaLnBrk="0" hangingPunct="0">
              <a:defRPr>
                <a:solidFill>
                  <a:schemeClr val="tx1"/>
                </a:solidFill>
                <a:latin typeface="Arial Narrow" pitchFamily="34" charset="0"/>
                <a:cs typeface="Arial" pitchFamily="34" charset="0"/>
              </a:defRPr>
            </a:lvl1pPr>
            <a:lvl2pPr marL="742950" indent="-285750" eaLnBrk="0" hangingPunct="0">
              <a:defRPr>
                <a:solidFill>
                  <a:schemeClr val="tx1"/>
                </a:solidFill>
                <a:latin typeface="Arial Narrow" pitchFamily="34" charset="0"/>
                <a:cs typeface="Arial" pitchFamily="34" charset="0"/>
              </a:defRPr>
            </a:lvl2pPr>
            <a:lvl3pPr marL="1143000" indent="-228600" eaLnBrk="0" hangingPunct="0">
              <a:defRPr>
                <a:solidFill>
                  <a:schemeClr val="tx1"/>
                </a:solidFill>
                <a:latin typeface="Arial Narrow" pitchFamily="34" charset="0"/>
                <a:cs typeface="Arial" pitchFamily="34" charset="0"/>
              </a:defRPr>
            </a:lvl3pPr>
            <a:lvl4pPr marL="1600200" indent="-228600" eaLnBrk="0" hangingPunct="0">
              <a:defRPr>
                <a:solidFill>
                  <a:schemeClr val="tx1"/>
                </a:solidFill>
                <a:latin typeface="Arial Narrow" pitchFamily="34" charset="0"/>
                <a:cs typeface="Arial" pitchFamily="34" charset="0"/>
              </a:defRPr>
            </a:lvl4pPr>
            <a:lvl5pPr marL="2057400" indent="-228600" eaLnBrk="0" hangingPunct="0">
              <a:defRPr>
                <a:solidFill>
                  <a:schemeClr val="tx1"/>
                </a:solidFill>
                <a:latin typeface="Arial Narrow" pitchFamily="34" charset="0"/>
                <a:cs typeface="Arial" pitchFamily="34" charset="0"/>
              </a:defRPr>
            </a:lvl5pPr>
            <a:lvl6pPr marL="2514600" indent="-228600" eaLnBrk="0" fontAlgn="base" hangingPunct="0">
              <a:spcBef>
                <a:spcPct val="0"/>
              </a:spcBef>
              <a:spcAft>
                <a:spcPct val="0"/>
              </a:spcAft>
              <a:defRPr>
                <a:solidFill>
                  <a:schemeClr val="tx1"/>
                </a:solidFill>
                <a:latin typeface="Arial Narrow" pitchFamily="34" charset="0"/>
                <a:cs typeface="Arial" pitchFamily="34" charset="0"/>
              </a:defRPr>
            </a:lvl6pPr>
            <a:lvl7pPr marL="2971800" indent="-228600" eaLnBrk="0" fontAlgn="base" hangingPunct="0">
              <a:spcBef>
                <a:spcPct val="0"/>
              </a:spcBef>
              <a:spcAft>
                <a:spcPct val="0"/>
              </a:spcAft>
              <a:defRPr>
                <a:solidFill>
                  <a:schemeClr val="tx1"/>
                </a:solidFill>
                <a:latin typeface="Arial Narrow" pitchFamily="34" charset="0"/>
                <a:cs typeface="Arial" pitchFamily="34" charset="0"/>
              </a:defRPr>
            </a:lvl7pPr>
            <a:lvl8pPr marL="3429000" indent="-228600" eaLnBrk="0" fontAlgn="base" hangingPunct="0">
              <a:spcBef>
                <a:spcPct val="0"/>
              </a:spcBef>
              <a:spcAft>
                <a:spcPct val="0"/>
              </a:spcAft>
              <a:defRPr>
                <a:solidFill>
                  <a:schemeClr val="tx1"/>
                </a:solidFill>
                <a:latin typeface="Arial Narrow" pitchFamily="34" charset="0"/>
                <a:cs typeface="Arial" pitchFamily="34" charset="0"/>
              </a:defRPr>
            </a:lvl8pPr>
            <a:lvl9pPr marL="3886200" indent="-228600" eaLnBrk="0" fontAlgn="base" hangingPunct="0">
              <a:spcBef>
                <a:spcPct val="0"/>
              </a:spcBef>
              <a:spcAft>
                <a:spcPct val="0"/>
              </a:spcAft>
              <a:defRPr>
                <a:solidFill>
                  <a:schemeClr val="tx1"/>
                </a:solidFill>
                <a:latin typeface="Arial Narrow" pitchFamily="34" charset="0"/>
                <a:cs typeface="Arial" pitchFamily="34" charset="0"/>
              </a:defRPr>
            </a:lvl9pPr>
          </a:lstStyle>
          <a:p>
            <a:pPr algn="just"/>
            <a:r>
              <a:rPr lang="en-US" sz="2000" b="1" dirty="0">
                <a:solidFill>
                  <a:srgbClr val="000000"/>
                </a:solidFill>
                <a:latin typeface="Times New Roman" pitchFamily="18" charset="0"/>
                <a:cs typeface="Times New Roman" pitchFamily="18" charset="0"/>
              </a:rPr>
              <a:t>“Social audit" </a:t>
            </a:r>
            <a:r>
              <a:rPr lang="en-US" sz="2000" dirty="0">
                <a:solidFill>
                  <a:srgbClr val="000000"/>
                </a:solidFill>
                <a:latin typeface="Times New Roman" pitchFamily="18" charset="0"/>
                <a:cs typeface="Times New Roman" pitchFamily="18" charset="0"/>
              </a:rPr>
              <a:t>means the process in which people collectively monitor and evaluate the planning and implementation of a programme or </a:t>
            </a:r>
            <a:r>
              <a:rPr lang="en-US" sz="2000" dirty="0" smtClean="0">
                <a:solidFill>
                  <a:srgbClr val="000000"/>
                </a:solidFill>
                <a:latin typeface="Times New Roman" pitchFamily="18" charset="0"/>
                <a:cs typeface="Times New Roman" pitchFamily="18" charset="0"/>
              </a:rPr>
              <a:t>scheme.</a:t>
            </a:r>
          </a:p>
          <a:p>
            <a:pPr algn="just"/>
            <a:endParaRPr lang="en-US" sz="2000" dirty="0">
              <a:solidFill>
                <a:srgbClr val="000000"/>
              </a:solidFill>
              <a:latin typeface="Times New Roman" pitchFamily="18" charset="0"/>
              <a:cs typeface="Times New Roman" pitchFamily="18" charset="0"/>
            </a:endParaRPr>
          </a:p>
          <a:p>
            <a:pPr algn="just">
              <a:buFont typeface="Wingdings" panose="05000000000000000000" pitchFamily="2" charset="2"/>
              <a:buChar char="v"/>
            </a:pPr>
            <a:r>
              <a:rPr lang="en-IN" sz="2000" b="1" dirty="0">
                <a:solidFill>
                  <a:srgbClr val="000000"/>
                </a:solidFill>
                <a:latin typeface="Times New Roman" pitchFamily="18" charset="0"/>
                <a:ea typeface="Times New Roman"/>
                <a:cs typeface="Times New Roman" pitchFamily="18" charset="0"/>
              </a:rPr>
              <a:t>Importance: </a:t>
            </a:r>
          </a:p>
          <a:p>
            <a:pPr lvl="1" algn="just">
              <a:buFont typeface="Arial" pitchFamily="34" charset="0"/>
              <a:buChar char="•"/>
            </a:pPr>
            <a:r>
              <a:rPr lang="en-IN" sz="2000" dirty="0" smtClean="0">
                <a:solidFill>
                  <a:srgbClr val="000000"/>
                </a:solidFill>
                <a:latin typeface="Times New Roman" pitchFamily="18" charset="0"/>
                <a:ea typeface="Times New Roman"/>
                <a:cs typeface="Times New Roman" pitchFamily="18" charset="0"/>
              </a:rPr>
              <a:t>Helps to ensure </a:t>
            </a:r>
            <a:r>
              <a:rPr lang="en-IN" sz="2000" dirty="0">
                <a:solidFill>
                  <a:srgbClr val="000000"/>
                </a:solidFill>
                <a:latin typeface="Times New Roman" pitchFamily="18" charset="0"/>
                <a:ea typeface="Times New Roman"/>
                <a:cs typeface="Times New Roman" pitchFamily="18" charset="0"/>
              </a:rPr>
              <a:t>accountability and participation of all the stakeholders in </a:t>
            </a:r>
            <a:r>
              <a:rPr lang="en-IN" sz="2000" dirty="0" smtClean="0">
                <a:solidFill>
                  <a:srgbClr val="000000"/>
                </a:solidFill>
                <a:latin typeface="Times New Roman" pitchFamily="18" charset="0"/>
                <a:ea typeface="Times New Roman"/>
                <a:cs typeface="Times New Roman" pitchFamily="18" charset="0"/>
              </a:rPr>
              <a:t>the implementation </a:t>
            </a:r>
            <a:r>
              <a:rPr lang="en-IN" sz="2000" dirty="0">
                <a:solidFill>
                  <a:srgbClr val="000000"/>
                </a:solidFill>
                <a:latin typeface="Times New Roman" pitchFamily="18" charset="0"/>
                <a:ea typeface="Times New Roman"/>
                <a:cs typeface="Times New Roman" pitchFamily="18" charset="0"/>
              </a:rPr>
              <a:t>of </a:t>
            </a:r>
            <a:r>
              <a:rPr lang="en-IN" sz="2000" dirty="0" smtClean="0">
                <a:solidFill>
                  <a:srgbClr val="000000"/>
                </a:solidFill>
                <a:latin typeface="Times New Roman" pitchFamily="18" charset="0"/>
                <a:ea typeface="Times New Roman"/>
                <a:cs typeface="Times New Roman" pitchFamily="18" charset="0"/>
              </a:rPr>
              <a:t>Mid Day Meal Scheme </a:t>
            </a:r>
          </a:p>
          <a:p>
            <a:pPr lvl="1" algn="just">
              <a:buFont typeface="Arial" pitchFamily="34" charset="0"/>
              <a:buChar char="•"/>
            </a:pPr>
            <a:r>
              <a:rPr lang="en-US" sz="2000" dirty="0" smtClean="0">
                <a:solidFill>
                  <a:srgbClr val="000000"/>
                </a:solidFill>
                <a:latin typeface="Times New Roman" pitchFamily="18" charset="0"/>
                <a:ea typeface="Times New Roman"/>
                <a:cs typeface="Times New Roman" pitchFamily="18" charset="0"/>
              </a:rPr>
              <a:t>It creates </a:t>
            </a:r>
            <a:r>
              <a:rPr lang="en-US" sz="2000" dirty="0">
                <a:solidFill>
                  <a:srgbClr val="000000"/>
                </a:solidFill>
                <a:latin typeface="Times New Roman" pitchFamily="18" charset="0"/>
                <a:ea typeface="Times New Roman"/>
                <a:cs typeface="Times New Roman" pitchFamily="18" charset="0"/>
              </a:rPr>
              <a:t>a sense of ownership and increases the reach of the </a:t>
            </a:r>
            <a:r>
              <a:rPr lang="en-US" sz="2000" dirty="0" smtClean="0">
                <a:solidFill>
                  <a:srgbClr val="000000"/>
                </a:solidFill>
                <a:latin typeface="Times New Roman" pitchFamily="18" charset="0"/>
                <a:ea typeface="Times New Roman"/>
                <a:cs typeface="Times New Roman" pitchFamily="18" charset="0"/>
              </a:rPr>
              <a:t>scheme up to the beneficiaries.</a:t>
            </a:r>
          </a:p>
          <a:p>
            <a:pPr lvl="1" algn="just">
              <a:buFont typeface="Arial" pitchFamily="34" charset="0"/>
              <a:buChar char="•"/>
            </a:pPr>
            <a:r>
              <a:rPr lang="en-US" sz="2000" dirty="0" smtClean="0">
                <a:solidFill>
                  <a:srgbClr val="000000"/>
                </a:solidFill>
                <a:latin typeface="Times New Roman" pitchFamily="18" charset="0"/>
                <a:ea typeface="Times New Roman"/>
                <a:cs typeface="Times New Roman" pitchFamily="18" charset="0"/>
              </a:rPr>
              <a:t>Social audit  enables the State Governments to identify and resolve gaps in the implementation of Mid Day meal Scheme.</a:t>
            </a:r>
          </a:p>
          <a:p>
            <a:pPr lvl="1" algn="just">
              <a:buFont typeface="Arial" pitchFamily="34" charset="0"/>
              <a:buChar char="•"/>
            </a:pPr>
            <a:endParaRPr lang="en-US" sz="2000" dirty="0" smtClean="0">
              <a:solidFill>
                <a:srgbClr val="000000"/>
              </a:solidFill>
              <a:latin typeface="Times New Roman" pitchFamily="18" charset="0"/>
              <a:ea typeface="Times New Roman"/>
              <a:cs typeface="Times New Roman" pitchFamily="18" charset="0"/>
            </a:endParaRPr>
          </a:p>
          <a:p>
            <a:pPr marL="0" lvl="1" algn="just">
              <a:buFont typeface="Wingdings" panose="05000000000000000000" pitchFamily="2" charset="2"/>
              <a:buChar char="v"/>
            </a:pPr>
            <a:r>
              <a:rPr lang="en-IN" sz="2000" b="1" dirty="0" smtClean="0">
                <a:solidFill>
                  <a:srgbClr val="000000"/>
                </a:solidFill>
                <a:latin typeface="Times New Roman" pitchFamily="18" charset="0"/>
                <a:ea typeface="Times New Roman"/>
                <a:cs typeface="Times New Roman" pitchFamily="18" charset="0"/>
              </a:rPr>
              <a:t>Status :</a:t>
            </a:r>
          </a:p>
          <a:p>
            <a:pPr lvl="1" algn="just">
              <a:buFont typeface="Arial" pitchFamily="34" charset="0"/>
              <a:buChar char="•"/>
            </a:pPr>
            <a:r>
              <a:rPr lang="en-IN" sz="2000" dirty="0" smtClean="0">
                <a:solidFill>
                  <a:srgbClr val="000000"/>
                </a:solidFill>
                <a:latin typeface="Times New Roman" pitchFamily="18" charset="0"/>
                <a:ea typeface="Times New Roman"/>
                <a:cs typeface="Times New Roman" pitchFamily="18" charset="0"/>
              </a:rPr>
              <a:t>Social Audit carried out in Uttarakhand and Tripura in 2018-19. </a:t>
            </a:r>
            <a:endParaRPr lang="en-US" sz="2000" dirty="0">
              <a:solidFill>
                <a:srgbClr val="000000"/>
              </a:solidFill>
              <a:latin typeface="Times New Roman" pitchFamily="18" charset="0"/>
              <a:cs typeface="Times New Roman" pitchFamily="18" charset="0"/>
            </a:endParaRPr>
          </a:p>
          <a:p>
            <a:endParaRPr lang="en-US" sz="2000" dirty="0">
              <a:solidFill>
                <a:srgbClr val="000000"/>
              </a:solidFill>
            </a:endParaRPr>
          </a:p>
        </p:txBody>
      </p:sp>
      <p:sp>
        <p:nvSpPr>
          <p:cNvPr id="4" name="TextBox 3"/>
          <p:cNvSpPr txBox="1"/>
          <p:nvPr/>
        </p:nvSpPr>
        <p:spPr>
          <a:xfrm>
            <a:off x="785786" y="5357826"/>
            <a:ext cx="6858000" cy="954107"/>
          </a:xfrm>
          <a:prstGeom prst="rect">
            <a:avLst/>
          </a:prstGeom>
          <a:noFill/>
        </p:spPr>
        <p:txBody>
          <a:bodyPr wrap="square" rtlCol="0">
            <a:spAutoFit/>
          </a:bodyPr>
          <a:lstStyle/>
          <a:p>
            <a:pPr algn="ctr" fontAlgn="base">
              <a:spcBef>
                <a:spcPct val="0"/>
              </a:spcBef>
              <a:spcAft>
                <a:spcPct val="0"/>
              </a:spcAft>
            </a:pPr>
            <a:r>
              <a:rPr lang="en-US" sz="2800" b="1" i="1" dirty="0" smtClean="0">
                <a:solidFill>
                  <a:schemeClr val="accent6"/>
                </a:solidFill>
                <a:latin typeface="Angsana New" pitchFamily="18" charset="-34"/>
                <a:cs typeface="Angsana New" pitchFamily="18" charset="-34"/>
              </a:rPr>
              <a:t>Social intervention for Community Participation under MDMS </a:t>
            </a:r>
          </a:p>
          <a:p>
            <a:pPr algn="ctr"/>
            <a:endParaRPr lang="en-US" sz="2800" b="1" dirty="0">
              <a:solidFill>
                <a:schemeClr val="accent6"/>
              </a:solidFill>
            </a:endParaRPr>
          </a:p>
        </p:txBody>
      </p:sp>
      <p:sp>
        <p:nvSpPr>
          <p:cNvPr id="5" name="Slide Number Placeholder 4"/>
          <p:cNvSpPr>
            <a:spLocks noGrp="1"/>
          </p:cNvSpPr>
          <p:nvPr>
            <p:ph type="sldNum" sz="quarter" idx="12"/>
          </p:nvPr>
        </p:nvSpPr>
        <p:spPr/>
        <p:txBody>
          <a:bodyPr/>
          <a:lstStyle/>
          <a:p>
            <a:pPr>
              <a:defRPr/>
            </a:pPr>
            <a:fld id="{46F3BE95-97FB-4365-8910-1F7DB99A68FF}" type="slidenum">
              <a:rPr lang="en-US" altLang="en-US" smtClean="0"/>
              <a:pPr>
                <a:defRPr/>
              </a:pPr>
              <a:t>20</a:t>
            </a:fld>
            <a:endParaRPr lang="en-US" altLang="en-US"/>
          </a:p>
        </p:txBody>
      </p:sp>
    </p:spTree>
    <p:extLst>
      <p:ext uri="{BB962C8B-B14F-4D97-AF65-F5344CB8AC3E}">
        <p14:creationId xmlns:p14="http://schemas.microsoft.com/office/powerpoint/2010/main" val="74592968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66497"/>
            <a:ext cx="9144000" cy="71776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defRPr/>
            </a:pPr>
            <a:r>
              <a:rPr lang="en-US" altLang="en-US" sz="3200" b="1" dirty="0" smtClean="0">
                <a:solidFill>
                  <a:srgbClr val="FFFFFF"/>
                </a:solidFill>
                <a:latin typeface="Calibri" panose="020F0502020204030204" pitchFamily="34" charset="0"/>
                <a:ea typeface="+mj-ea"/>
                <a:cs typeface="+mj-cs"/>
              </a:rPr>
              <a:t>Recommendations</a:t>
            </a:r>
          </a:p>
        </p:txBody>
      </p:sp>
      <p:sp>
        <p:nvSpPr>
          <p:cNvPr id="27652" name="TextBox 10"/>
          <p:cNvSpPr txBox="1">
            <a:spLocks noChangeArrowheads="1"/>
          </p:cNvSpPr>
          <p:nvPr/>
        </p:nvSpPr>
        <p:spPr bwMode="auto">
          <a:xfrm>
            <a:off x="228600" y="6400800"/>
            <a:ext cx="3581400" cy="369887"/>
          </a:xfrm>
          <a:prstGeom prst="rect">
            <a:avLst/>
          </a:prstGeom>
          <a:noFill/>
          <a:ln w="9525">
            <a:noFill/>
            <a:miter lim="800000"/>
            <a:headEnd/>
            <a:tailEnd/>
          </a:ln>
        </p:spPr>
        <p:txBody>
          <a:bodyPr>
            <a:spAutoFit/>
          </a:bodyPr>
          <a:lstStyle/>
          <a:p>
            <a:pPr algn="ctr">
              <a:defRPr/>
            </a:pPr>
            <a:r>
              <a:rPr lang="en-US" b="1" dirty="0">
                <a:solidFill>
                  <a:srgbClr val="0000CC"/>
                </a:solidFill>
                <a:effectLst>
                  <a:outerShdw blurRad="38100" dist="38100" dir="2700000" algn="tl">
                    <a:srgbClr val="000000">
                      <a:alpha val="43137"/>
                    </a:srgbClr>
                  </a:outerShdw>
                </a:effectLst>
              </a:rPr>
              <a:t>Ministry of HRD, Govt. of India</a:t>
            </a:r>
          </a:p>
        </p:txBody>
      </p:sp>
      <p:graphicFrame>
        <p:nvGraphicFramePr>
          <p:cNvPr id="6" name="Table 5"/>
          <p:cNvGraphicFramePr>
            <a:graphicFrameLocks noGrp="1"/>
          </p:cNvGraphicFramePr>
          <p:nvPr>
            <p:extLst>
              <p:ext uri="{D42A27DB-BD31-4B8C-83A1-F6EECF244321}">
                <p14:modId xmlns:p14="http://schemas.microsoft.com/office/powerpoint/2010/main" val="2431833801"/>
              </p:ext>
            </p:extLst>
          </p:nvPr>
        </p:nvGraphicFramePr>
        <p:xfrm>
          <a:off x="304800" y="1558279"/>
          <a:ext cx="8610599" cy="3094857"/>
        </p:xfrm>
        <a:graphic>
          <a:graphicData uri="http://schemas.openxmlformats.org/drawingml/2006/table">
            <a:tbl>
              <a:tblPr>
                <a:tableStyleId>{8A107856-5554-42FB-B03E-39F5DBC370BA}</a:tableStyleId>
              </a:tblPr>
              <a:tblGrid>
                <a:gridCol w="714666"/>
                <a:gridCol w="1824342"/>
                <a:gridCol w="2437761"/>
                <a:gridCol w="1522679"/>
                <a:gridCol w="2111151"/>
              </a:tblGrid>
              <a:tr h="1715064">
                <a:tc>
                  <a:txBody>
                    <a:bodyPr/>
                    <a:lstStyle/>
                    <a:p>
                      <a:pPr marL="0" marR="0" algn="ctr">
                        <a:spcBef>
                          <a:spcPts val="0"/>
                        </a:spcBef>
                        <a:spcAft>
                          <a:spcPts val="0"/>
                        </a:spcAft>
                      </a:pPr>
                      <a:r>
                        <a:rPr lang="en-US" sz="2000" b="1" dirty="0" smtClean="0"/>
                        <a:t>S. </a:t>
                      </a:r>
                      <a:r>
                        <a:rPr lang="en-US" sz="2000" b="1" dirty="0"/>
                        <a:t>No</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State</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PAB Approval for </a:t>
                      </a:r>
                      <a:r>
                        <a:rPr lang="en-US" sz="2000" b="1" baseline="0" dirty="0" smtClean="0"/>
                        <a:t> FY 2018-19 </a:t>
                      </a:r>
                    </a:p>
                    <a:p>
                      <a:pPr marL="0" marR="0" algn="ctr">
                        <a:spcBef>
                          <a:spcPts val="0"/>
                        </a:spcBef>
                        <a:spcAft>
                          <a:spcPts val="0"/>
                        </a:spcAft>
                      </a:pPr>
                      <a:r>
                        <a:rPr lang="en-US" sz="2000" b="1" baseline="0" dirty="0" smtClean="0"/>
                        <a:t>(</a:t>
                      </a:r>
                      <a:r>
                        <a:rPr lang="en-US" sz="2000" b="1" baseline="0" dirty="0" err="1" smtClean="0"/>
                        <a:t>Rs</a:t>
                      </a:r>
                      <a:r>
                        <a:rPr lang="en-US" sz="2000" b="1" baseline="0"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Proposal</a:t>
                      </a:r>
                      <a:r>
                        <a:rPr lang="en-US" sz="2000" b="1" baseline="0" dirty="0" smtClean="0"/>
                        <a:t> for </a:t>
                      </a:r>
                    </a:p>
                    <a:p>
                      <a:pPr marL="0" marR="0" algn="ctr">
                        <a:spcBef>
                          <a:spcPts val="0"/>
                        </a:spcBef>
                        <a:spcAft>
                          <a:spcPts val="0"/>
                        </a:spcAft>
                      </a:pPr>
                      <a:r>
                        <a:rPr lang="en-US" sz="2000" b="1" baseline="0" dirty="0" smtClean="0"/>
                        <a:t>FY 2019-20   </a:t>
                      </a:r>
                    </a:p>
                    <a:p>
                      <a:pPr marL="0" marR="0" algn="ctr">
                        <a:spcBef>
                          <a:spcPts val="0"/>
                        </a:spcBef>
                        <a:spcAft>
                          <a:spcPts val="0"/>
                        </a:spcAft>
                      </a:pPr>
                      <a:r>
                        <a:rPr lang="en-US" sz="2000" b="1" dirty="0" smtClean="0"/>
                        <a:t>(</a:t>
                      </a:r>
                      <a:r>
                        <a:rPr lang="en-US" sz="2000" b="1" dirty="0" err="1" smtClean="0"/>
                        <a:t>Rs</a:t>
                      </a:r>
                      <a:r>
                        <a:rPr lang="en-US" sz="2000" b="1"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c>
                  <a:txBody>
                    <a:bodyPr/>
                    <a:lstStyle/>
                    <a:p>
                      <a:pPr marL="0" marR="0" algn="ctr">
                        <a:spcBef>
                          <a:spcPts val="0"/>
                        </a:spcBef>
                        <a:spcAft>
                          <a:spcPts val="0"/>
                        </a:spcAft>
                      </a:pPr>
                      <a:r>
                        <a:rPr lang="en-US" sz="2000" b="1" dirty="0" smtClean="0"/>
                        <a:t>Recommendations for </a:t>
                      </a:r>
                    </a:p>
                    <a:p>
                      <a:pPr marL="0" marR="0" algn="ctr">
                        <a:spcBef>
                          <a:spcPts val="0"/>
                        </a:spcBef>
                        <a:spcAft>
                          <a:spcPts val="0"/>
                        </a:spcAft>
                      </a:pPr>
                      <a:r>
                        <a:rPr lang="en-US" sz="2000" b="1" dirty="0" smtClean="0"/>
                        <a:t>FY - 2019-20</a:t>
                      </a:r>
                    </a:p>
                    <a:p>
                      <a:pPr marL="0" marR="0" algn="ctr">
                        <a:spcBef>
                          <a:spcPts val="0"/>
                        </a:spcBef>
                        <a:spcAft>
                          <a:spcPts val="0"/>
                        </a:spcAft>
                      </a:pPr>
                      <a:r>
                        <a:rPr lang="en-US" sz="2000" b="1" dirty="0" smtClean="0"/>
                        <a:t>(</a:t>
                      </a:r>
                      <a:r>
                        <a:rPr lang="en-US" sz="2000" b="1" dirty="0" err="1" smtClean="0"/>
                        <a:t>Rs</a:t>
                      </a:r>
                      <a:r>
                        <a:rPr lang="en-US" sz="2000" b="1" dirty="0" smtClean="0"/>
                        <a:t>. in Lakhs)</a:t>
                      </a:r>
                      <a:endParaRPr lang="en-US" sz="2000" b="1" dirty="0">
                        <a:solidFill>
                          <a:schemeClr val="tx1"/>
                        </a:solidFill>
                        <a:latin typeface="Arial" pitchFamily="34" charset="0"/>
                        <a:ea typeface="Times New Roman"/>
                        <a:cs typeface="Arial" pitchFamily="34" charset="0"/>
                      </a:endParaRPr>
                    </a:p>
                  </a:txBody>
                  <a:tcPr marL="68580" marR="68580" marT="0" marB="0" anchor="ctr"/>
                </a:tc>
              </a:tr>
              <a:tr h="788255">
                <a:tc>
                  <a:txBody>
                    <a:bodyPr/>
                    <a:lstStyle/>
                    <a:p>
                      <a:pPr marL="0" marR="0" algn="ctr" defTabSz="914400" rtl="0" eaLnBrk="1" latinLnBrk="0" hangingPunct="1">
                        <a:spcBef>
                          <a:spcPts val="0"/>
                        </a:spcBef>
                        <a:spcAft>
                          <a:spcPts val="0"/>
                        </a:spcAft>
                      </a:pPr>
                      <a:r>
                        <a:rPr lang="en-US" sz="2400" b="1" kern="1200" dirty="0"/>
                        <a:t>1</a:t>
                      </a:r>
                      <a:endParaRPr lang="en-US" sz="24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Times New Roman"/>
                          <a:cs typeface="Arial" pitchFamily="34" charset="0"/>
                        </a:rPr>
                        <a:t>Himachal Pradesh</a:t>
                      </a:r>
                      <a:endParaRPr lang="en-US" sz="2400" b="1" kern="1200" dirty="0">
                        <a:solidFill>
                          <a:schemeClr val="tx1"/>
                        </a:solidFill>
                        <a:latin typeface="+mn-lt"/>
                        <a:ea typeface="Times New Roman"/>
                        <a:cs typeface="Arial" pitchFamily="34" charset="0"/>
                      </a:endParaRPr>
                    </a:p>
                  </a:txBody>
                  <a:tcPr marL="9525" marR="9525" marT="9525" marB="0" anchor="ctr"/>
                </a:tc>
                <a:tc>
                  <a:txBody>
                    <a:bodyPr/>
                    <a:lstStyle/>
                    <a:p>
                      <a:pPr algn="ctr"/>
                      <a:r>
                        <a:rPr lang="en-US" sz="2400" b="1" kern="1200" dirty="0" smtClean="0">
                          <a:solidFill>
                            <a:schemeClr val="tx1"/>
                          </a:solidFill>
                          <a:latin typeface="+mn-lt"/>
                          <a:ea typeface="Times New Roman"/>
                          <a:cs typeface="Arial" pitchFamily="34" charset="0"/>
                        </a:rPr>
                        <a:t>8736.34</a:t>
                      </a:r>
                      <a:endParaRPr lang="en-US" sz="2400" b="1" kern="1200" dirty="0">
                        <a:solidFill>
                          <a:schemeClr val="tx1"/>
                        </a:solidFill>
                        <a:latin typeface="+mn-lt"/>
                        <a:ea typeface="Times New Roman"/>
                        <a:cs typeface="Arial" pitchFamily="34" charset="0"/>
                      </a:endParaRPr>
                    </a:p>
                  </a:txBody>
                  <a:tcPr marL="9525" marR="9525" marT="9526" marB="0" anchor="ctr"/>
                </a:tc>
                <a:tc>
                  <a:txBody>
                    <a:bodyPr/>
                    <a:lstStyle/>
                    <a:p>
                      <a:pPr algn="ctr"/>
                      <a:r>
                        <a:rPr lang="en-US" sz="2400" b="1" kern="1200" smtClean="0">
                          <a:solidFill>
                            <a:schemeClr val="tx1"/>
                          </a:solidFill>
                          <a:latin typeface="+mn-lt"/>
                          <a:ea typeface="Times New Roman"/>
                          <a:cs typeface="Arial" pitchFamily="34" charset="0"/>
                        </a:rPr>
                        <a:t>8847.82</a:t>
                      </a:r>
                      <a:endParaRPr lang="en-US" sz="2400" b="1" kern="1200" dirty="0">
                        <a:solidFill>
                          <a:schemeClr val="tx1"/>
                        </a:solidFill>
                        <a:latin typeface="+mn-lt"/>
                        <a:ea typeface="Times New Roman"/>
                        <a:cs typeface="Arial" pitchFamily="34" charset="0"/>
                      </a:endParaRPr>
                    </a:p>
                  </a:txBody>
                  <a:tcPr marL="9525" marR="9525" marT="9526" marB="0" anchor="ctr"/>
                </a:tc>
                <a:tc>
                  <a:txBody>
                    <a:bodyPr/>
                    <a:lstStyle/>
                    <a:p>
                      <a:pPr algn="ctr"/>
                      <a:r>
                        <a:rPr lang="en-US" sz="2400" b="1" kern="1200" dirty="0" smtClean="0">
                          <a:solidFill>
                            <a:schemeClr val="tx1"/>
                          </a:solidFill>
                          <a:latin typeface="+mn-lt"/>
                          <a:ea typeface="Times New Roman"/>
                          <a:cs typeface="Arial" pitchFamily="34" charset="0"/>
                          <a:hlinkClick r:id="rId3" action="ppaction://hlinkfile"/>
                        </a:rPr>
                        <a:t>8564.01</a:t>
                      </a:r>
                      <a:endParaRPr lang="en-US" sz="2400" b="1" kern="1200" dirty="0">
                        <a:solidFill>
                          <a:schemeClr val="tx1"/>
                        </a:solidFill>
                        <a:latin typeface="+mn-lt"/>
                        <a:ea typeface="Times New Roman"/>
                        <a:cs typeface="Arial" pitchFamily="34" charset="0"/>
                      </a:endParaRPr>
                    </a:p>
                  </a:txBody>
                  <a:tcPr marL="9525" marR="9525" marT="9526" marB="0" anchor="ctr"/>
                </a:tc>
              </a:tr>
              <a:tr h="591538">
                <a:tc>
                  <a:txBody>
                    <a:bodyPr/>
                    <a:lstStyle/>
                    <a:p>
                      <a:pPr marL="0" marR="0" algn="ctr" defTabSz="914400" rtl="0" eaLnBrk="1" latinLnBrk="0" hangingPunct="1">
                        <a:spcBef>
                          <a:spcPts val="0"/>
                        </a:spcBef>
                        <a:spcAft>
                          <a:spcPts val="0"/>
                        </a:spcAft>
                      </a:pPr>
                      <a:r>
                        <a:rPr lang="en-US" sz="2400" b="1" kern="1200" dirty="0"/>
                        <a:t>2</a:t>
                      </a:r>
                      <a:endParaRPr lang="en-US" sz="2400" b="1" kern="1200" dirty="0">
                        <a:solidFill>
                          <a:schemeClr val="tx1"/>
                        </a:solidFill>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smtClean="0">
                          <a:solidFill>
                            <a:schemeClr val="tx1"/>
                          </a:solidFill>
                          <a:latin typeface="+mn-lt"/>
                          <a:ea typeface="Times New Roman"/>
                          <a:cs typeface="Arial" pitchFamily="34" charset="0"/>
                        </a:rPr>
                        <a:t>Uttarakhand</a:t>
                      </a:r>
                      <a:endParaRPr lang="en-US" sz="2400" b="1" kern="1200" dirty="0">
                        <a:solidFill>
                          <a:schemeClr val="tx1"/>
                        </a:solidFill>
                        <a:latin typeface="+mn-lt"/>
                        <a:ea typeface="Times New Roman"/>
                        <a:cs typeface="Arial"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Times New Roman"/>
                          <a:cs typeface="Arial" pitchFamily="34" charset="0"/>
                        </a:rPr>
                        <a:t>11021.79</a:t>
                      </a:r>
                      <a:endParaRPr lang="en-US" sz="2400" b="1" kern="1200" dirty="0">
                        <a:solidFill>
                          <a:schemeClr val="tx1"/>
                        </a:solidFill>
                        <a:latin typeface="+mn-lt"/>
                        <a:ea typeface="Times New Roman"/>
                        <a:cs typeface="Arial" pitchFamily="34" charset="0"/>
                      </a:endParaRP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Times New Roman"/>
                          <a:cs typeface="Arial" pitchFamily="34" charset="0"/>
                        </a:rPr>
                        <a:t>12189.70</a:t>
                      </a:r>
                    </a:p>
                  </a:txBody>
                  <a:tcPr marL="9525" marR="9525" marT="9526"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latin typeface="+mn-lt"/>
                          <a:ea typeface="Times New Roman"/>
                          <a:cs typeface="Arial" pitchFamily="34" charset="0"/>
                          <a:hlinkClick r:id="rId4" action="ppaction://hlinkfile"/>
                        </a:rPr>
                        <a:t>12189.70</a:t>
                      </a:r>
                      <a:endParaRPr lang="en-US" sz="2400" b="1" kern="1200" dirty="0">
                        <a:solidFill>
                          <a:schemeClr val="tx1"/>
                        </a:solidFill>
                        <a:latin typeface="+mn-lt"/>
                        <a:ea typeface="Times New Roman"/>
                        <a:cs typeface="Arial" pitchFamily="34" charset="0"/>
                      </a:endParaRPr>
                    </a:p>
                  </a:txBody>
                  <a:tcPr marL="9525" marR="9525" marT="9526" marB="0" anchor="ctr"/>
                </a:tc>
              </a:tr>
            </a:tbl>
          </a:graphicData>
        </a:graphic>
      </p:graphicFrame>
      <p:sp>
        <p:nvSpPr>
          <p:cNvPr id="7" name="Slide Number Placeholder 6"/>
          <p:cNvSpPr>
            <a:spLocks noGrp="1"/>
          </p:cNvSpPr>
          <p:nvPr>
            <p:ph type="sldNum" sz="quarter" idx="12"/>
          </p:nvPr>
        </p:nvSpPr>
        <p:spPr/>
        <p:txBody>
          <a:bodyPr/>
          <a:lstStyle/>
          <a:p>
            <a:fld id="{6342436F-A003-49D2-BDA8-A65B203CD7B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88587" y="2967335"/>
            <a:ext cx="31668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342436F-A003-49D2-BDA8-A65B203CD7B7}" type="slidenum">
              <a:rPr lang="en-US" smtClean="0"/>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6793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Coverage of children (Primary &amp; U. Primary)</a:t>
            </a:r>
          </a:p>
        </p:txBody>
      </p:sp>
      <p:graphicFrame>
        <p:nvGraphicFramePr>
          <p:cNvPr id="9" name="Chart 8"/>
          <p:cNvGraphicFramePr/>
          <p:nvPr>
            <p:extLst>
              <p:ext uri="{D42A27DB-BD31-4B8C-83A1-F6EECF244321}">
                <p14:modId xmlns:p14="http://schemas.microsoft.com/office/powerpoint/2010/main" val="1902339252"/>
              </p:ext>
            </p:extLst>
          </p:nvPr>
        </p:nvGraphicFramePr>
        <p:xfrm>
          <a:off x="5906106" y="908720"/>
          <a:ext cx="3237894" cy="5263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115780103"/>
              </p:ext>
            </p:extLst>
          </p:nvPr>
        </p:nvGraphicFramePr>
        <p:xfrm>
          <a:off x="107504" y="1700809"/>
          <a:ext cx="5400600" cy="3240360"/>
        </p:xfrm>
        <a:graphic>
          <a:graphicData uri="http://schemas.openxmlformats.org/drawingml/2006/table">
            <a:tbl>
              <a:tblPr firstRow="1" bandRow="1">
                <a:tableStyleId>{5C22544A-7EE6-4342-B048-85BDC9FD1C3A}</a:tableStyleId>
              </a:tblPr>
              <a:tblGrid>
                <a:gridCol w="1103313"/>
                <a:gridCol w="768895"/>
                <a:gridCol w="736263"/>
                <a:gridCol w="631889"/>
                <a:gridCol w="720081"/>
                <a:gridCol w="720080"/>
                <a:gridCol w="720079"/>
              </a:tblGrid>
              <a:tr h="750508">
                <a:tc rowSpan="2">
                  <a:txBody>
                    <a:bodyPr/>
                    <a:lstStyle/>
                    <a:p>
                      <a:pPr algn="ctr"/>
                      <a:r>
                        <a:rPr lang="en-IN" sz="2000" b="1" dirty="0" smtClean="0">
                          <a:latin typeface="+mn-lt"/>
                        </a:rPr>
                        <a:t>State</a:t>
                      </a:r>
                      <a:endParaRPr lang="en-IN" sz="2000" b="1" dirty="0">
                        <a:latin typeface="+mn-lt"/>
                      </a:endParaRPr>
                    </a:p>
                  </a:txBody>
                  <a:tcPr marL="9525" marR="9525" marT="9525" marB="0" anchor="ct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smtClean="0">
                          <a:solidFill>
                            <a:schemeClr val="bg1"/>
                          </a:solidFill>
                          <a:effectLst>
                            <a:outerShdw blurRad="38100" dist="38100" dir="2700000" algn="tl">
                              <a:srgbClr val="000000">
                                <a:alpha val="43137"/>
                              </a:srgbClr>
                            </a:outerShdw>
                          </a:effectLst>
                          <a:latin typeface="+mn-lt"/>
                        </a:rPr>
                        <a:t>Children (Pry)</a:t>
                      </a: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dirty="0">
                          <a:solidFill>
                            <a:schemeClr val="bg1"/>
                          </a:solidFill>
                          <a:effectLst>
                            <a:outerShdw blurRad="38100" dist="38100" dir="2700000" algn="tl">
                              <a:srgbClr val="000000">
                                <a:alpha val="43137"/>
                              </a:srgbClr>
                            </a:outerShdw>
                          </a:effectLst>
                          <a:latin typeface="+mn-lt"/>
                        </a:rPr>
                        <a:t>Children (U</a:t>
                      </a:r>
                      <a:r>
                        <a:rPr lang="en-US" sz="1800" b="1" i="0" u="none" strike="noStrike" dirty="0" smtClean="0">
                          <a:solidFill>
                            <a:schemeClr val="bg1"/>
                          </a:solidFill>
                          <a:effectLst>
                            <a:outerShdw blurRad="38100" dist="38100" dir="2700000" algn="tl">
                              <a:srgbClr val="000000">
                                <a:alpha val="43137"/>
                              </a:srgbClr>
                            </a:outerShdw>
                          </a:effectLst>
                          <a:latin typeface="+mn-lt"/>
                        </a:rPr>
                        <a:t>. Pry</a:t>
                      </a:r>
                      <a:r>
                        <a:rPr lang="en-US" sz="1800" b="1" i="0" u="none" strike="noStrike" dirty="0">
                          <a:solidFill>
                            <a:schemeClr val="bg1"/>
                          </a:solidFill>
                          <a:effectLst>
                            <a:outerShdw blurRad="38100" dist="38100" dir="2700000" algn="tl">
                              <a:srgbClr val="000000">
                                <a:alpha val="43137"/>
                              </a:srgbClr>
                            </a:outerShdw>
                          </a:effectLst>
                          <a:latin typeface="+mn-lt"/>
                        </a:rPr>
                        <a:t>)</a:t>
                      </a:r>
                    </a:p>
                  </a:txBody>
                  <a:tcPr marL="9525" marR="9525" marT="9525" marB="0" anchor="ctr"/>
                </a:tc>
                <a:tc hMerge="1">
                  <a:txBody>
                    <a:bodyPr/>
                    <a:lstStyle/>
                    <a:p>
                      <a:endParaRPr lang="en-US"/>
                    </a:p>
                  </a:txBody>
                  <a:tcPr/>
                </a:tc>
                <a:tc hMerge="1">
                  <a:txBody>
                    <a:bodyPr/>
                    <a:lstStyle/>
                    <a:p>
                      <a:endParaRPr lang="en-US"/>
                    </a:p>
                  </a:txBody>
                  <a:tcPr/>
                </a:tc>
              </a:tr>
              <a:tr h="999260">
                <a:tc vMerge="1">
                  <a:txBody>
                    <a:bodyPr/>
                    <a:lstStyle/>
                    <a:p>
                      <a:endParaRPr lang="en-IN" sz="1400" b="1" dirty="0">
                        <a:latin typeface="+mn-lt"/>
                      </a:endParaRPr>
                    </a:p>
                  </a:txBody>
                  <a:tcPr marL="9525" marR="9525" marT="9525" marB="0" anchor="ctr"/>
                </a:tc>
                <a:tc>
                  <a:txBody>
                    <a:bodyPr/>
                    <a:lstStyle/>
                    <a:p>
                      <a:pPr algn="ctr" fontAlgn="b"/>
                      <a:r>
                        <a:rPr lang="en-US" sz="1400" b="1" i="0" u="none" strike="noStrike" dirty="0">
                          <a:solidFill>
                            <a:srgbClr val="000000"/>
                          </a:solidFill>
                          <a:latin typeface="+mn-lt"/>
                        </a:rPr>
                        <a:t>PAB Approval</a:t>
                      </a:r>
                    </a:p>
                  </a:txBody>
                  <a:tcPr marL="9525" marR="9525" marT="9525" marB="0" anchor="ctr"/>
                </a:tc>
                <a:tc>
                  <a:txBody>
                    <a:bodyPr/>
                    <a:lstStyle/>
                    <a:p>
                      <a:pPr algn="ctr" fontAlgn="b"/>
                      <a:r>
                        <a:rPr lang="en-US" sz="1400" b="1" i="0" u="none" strike="noStrike" dirty="0">
                          <a:solidFill>
                            <a:srgbClr val="000000"/>
                          </a:solidFill>
                          <a:latin typeface="+mn-lt"/>
                        </a:rPr>
                        <a:t>Coverage</a:t>
                      </a:r>
                    </a:p>
                  </a:txBody>
                  <a:tcPr marL="9525" marR="9525" marT="9525" marB="0" anchor="ctr"/>
                </a:tc>
                <a:tc>
                  <a:txBody>
                    <a:bodyPr/>
                    <a:lstStyle/>
                    <a:p>
                      <a:pPr algn="ctr" fontAlgn="b"/>
                      <a:r>
                        <a:rPr lang="en-US" sz="1400" b="1" i="0" u="none" strike="noStrike" dirty="0">
                          <a:solidFill>
                            <a:srgbClr val="000000"/>
                          </a:solidFill>
                          <a:latin typeface="+mn-lt"/>
                        </a:rPr>
                        <a:t>%age </a:t>
                      </a:r>
                    </a:p>
                  </a:txBody>
                  <a:tcPr marL="9525" marR="9525" marT="9525" marB="0" anchor="ctr"/>
                </a:tc>
                <a:tc>
                  <a:txBody>
                    <a:bodyPr/>
                    <a:lstStyle/>
                    <a:p>
                      <a:pPr algn="ctr" fontAlgn="b"/>
                      <a:r>
                        <a:rPr lang="en-US" sz="1400" b="1" i="0" u="none" strike="noStrike" dirty="0">
                          <a:solidFill>
                            <a:srgbClr val="000000"/>
                          </a:solidFill>
                          <a:latin typeface="+mn-lt"/>
                        </a:rPr>
                        <a:t>PAB Approval</a:t>
                      </a:r>
                    </a:p>
                  </a:txBody>
                  <a:tcPr marL="9525" marR="9525" marT="9525" marB="0" anchor="ctr"/>
                </a:tc>
                <a:tc>
                  <a:txBody>
                    <a:bodyPr/>
                    <a:lstStyle/>
                    <a:p>
                      <a:pPr algn="ctr" fontAlgn="b"/>
                      <a:r>
                        <a:rPr lang="en-US" sz="1400" b="1" i="0" u="none" strike="noStrike" dirty="0">
                          <a:solidFill>
                            <a:srgbClr val="000000"/>
                          </a:solidFill>
                          <a:latin typeface="+mn-lt"/>
                        </a:rPr>
                        <a:t>Coverage</a:t>
                      </a:r>
                    </a:p>
                  </a:txBody>
                  <a:tcPr marL="9525" marR="9525" marT="9525" marB="0" anchor="ctr"/>
                </a:tc>
                <a:tc>
                  <a:txBody>
                    <a:bodyPr/>
                    <a:lstStyle/>
                    <a:p>
                      <a:pPr algn="ctr" fontAlgn="b"/>
                      <a:r>
                        <a:rPr lang="en-US" sz="1400" b="1" i="0" u="none" strike="noStrike" dirty="0">
                          <a:solidFill>
                            <a:srgbClr val="000000"/>
                          </a:solidFill>
                          <a:latin typeface="+mn-lt"/>
                        </a:rPr>
                        <a:t>%age </a:t>
                      </a:r>
                    </a:p>
                  </a:txBody>
                  <a:tcPr marL="9525" marR="9525" marT="9525" marB="0" anchor="ctr"/>
                </a:tc>
              </a:tr>
              <a:tr h="745296">
                <a:tc>
                  <a:txBody>
                    <a:bodyPr/>
                    <a:lstStyle/>
                    <a:p>
                      <a:r>
                        <a:rPr lang="en-IN" sz="1600" b="1" i="0" u="none" strike="noStrike" kern="1200" dirty="0" smtClean="0">
                          <a:solidFill>
                            <a:srgbClr val="000000"/>
                          </a:solidFill>
                          <a:latin typeface="+mn-lt"/>
                          <a:ea typeface="+mn-ea"/>
                          <a:cs typeface="+mn-cs"/>
                        </a:rPr>
                        <a:t>Himachal</a:t>
                      </a:r>
                      <a:r>
                        <a:rPr lang="en-IN" sz="1600" b="1" baseline="0" dirty="0" smtClean="0">
                          <a:latin typeface="+mn-lt"/>
                        </a:rPr>
                        <a:t> Pradesh</a:t>
                      </a:r>
                      <a:endParaRPr lang="en-IN" sz="1600" b="1" dirty="0">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297582</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276601</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93%</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208462</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191049</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92%</a:t>
                      </a:r>
                      <a:endParaRPr lang="en-US" sz="1600" b="1" i="0" u="none" strike="noStrike" dirty="0">
                        <a:solidFill>
                          <a:srgbClr val="000000"/>
                        </a:solidFill>
                        <a:latin typeface="+mn-lt"/>
                      </a:endParaRPr>
                    </a:p>
                  </a:txBody>
                  <a:tcPr marL="9525" marR="9525" marT="9525" marB="0" anchor="ctr"/>
                </a:tc>
              </a:tr>
              <a:tr h="745296">
                <a:tc>
                  <a:txBody>
                    <a:bodyPr/>
                    <a:lstStyle/>
                    <a:p>
                      <a:pPr algn="l" fontAlgn="b"/>
                      <a:r>
                        <a:rPr lang="en-US" sz="1600" b="1" i="0" u="none" strike="noStrike" dirty="0" err="1" smtClean="0">
                          <a:solidFill>
                            <a:srgbClr val="000000"/>
                          </a:solidFill>
                          <a:latin typeface="+mn-lt"/>
                        </a:rPr>
                        <a:t>Uttarakhand</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365687</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334750</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92%</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259866</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233156</a:t>
                      </a:r>
                      <a:endParaRPr lang="en-US" sz="1600" b="1" i="0" u="none" strike="noStrike" dirty="0">
                        <a:solidFill>
                          <a:srgbClr val="000000"/>
                        </a:solidFill>
                        <a:latin typeface="+mn-lt"/>
                      </a:endParaRPr>
                    </a:p>
                  </a:txBody>
                  <a:tcPr marL="9525" marR="9525" marT="9525" marB="0" anchor="ctr"/>
                </a:tc>
                <a:tc>
                  <a:txBody>
                    <a:bodyPr/>
                    <a:lstStyle/>
                    <a:p>
                      <a:pPr algn="ctr" fontAlgn="b"/>
                      <a:r>
                        <a:rPr lang="en-US" sz="1600" b="1" i="0" u="none" strike="noStrike" dirty="0" smtClean="0">
                          <a:solidFill>
                            <a:srgbClr val="000000"/>
                          </a:solidFill>
                          <a:latin typeface="+mn-lt"/>
                        </a:rPr>
                        <a:t>90%</a:t>
                      </a:r>
                      <a:endParaRPr lang="en-US" sz="1600" b="1" i="0" u="none" strike="noStrike" dirty="0">
                        <a:solidFill>
                          <a:srgbClr val="000000"/>
                        </a:solidFill>
                        <a:latin typeface="+mn-lt"/>
                      </a:endParaRPr>
                    </a:p>
                  </a:txBody>
                  <a:tcPr marL="9525" marR="9525" marT="9525" marB="0" anchor="ctr"/>
                </a:tc>
              </a:tr>
            </a:tbl>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384"/>
            <a:ext cx="9144000" cy="867930"/>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4000" b="1" dirty="0">
                <a:solidFill>
                  <a:srgbClr val="FFFFFF"/>
                </a:solidFill>
                <a:latin typeface="Calibri" panose="020F0502020204030204" pitchFamily="34" charset="0"/>
                <a:ea typeface="+mj-ea"/>
                <a:cs typeface="+mj-cs"/>
              </a:rPr>
              <a:t>Working Days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3245330902"/>
              </p:ext>
            </p:extLst>
          </p:nvPr>
        </p:nvGraphicFramePr>
        <p:xfrm>
          <a:off x="107504" y="1700808"/>
          <a:ext cx="5904657" cy="3240359"/>
        </p:xfrm>
        <a:graphic>
          <a:graphicData uri="http://schemas.openxmlformats.org/drawingml/2006/table">
            <a:tbl>
              <a:tblPr>
                <a:tableStyleId>{3C2FFA5D-87B4-456A-9821-1D502468CF0F}</a:tableStyleId>
              </a:tblPr>
              <a:tblGrid>
                <a:gridCol w="1152128"/>
                <a:gridCol w="734080"/>
                <a:gridCol w="820090"/>
                <a:gridCol w="667790"/>
                <a:gridCol w="843523"/>
                <a:gridCol w="843523"/>
                <a:gridCol w="843523"/>
              </a:tblGrid>
              <a:tr h="484302">
                <a:tc rowSpan="2">
                  <a:txBody>
                    <a:bodyPr/>
                    <a:lstStyle/>
                    <a:p>
                      <a:pPr algn="ctr" fontAlgn="b"/>
                      <a:r>
                        <a:rPr lang="en-US" sz="1600" b="1" u="none" strike="noStrike" dirty="0" smtClean="0"/>
                        <a:t>State</a:t>
                      </a:r>
                      <a:endParaRPr lang="en-US" sz="1600" b="1" i="0" u="none" strike="noStrike" dirty="0">
                        <a:solidFill>
                          <a:srgbClr val="000000"/>
                        </a:solidFill>
                        <a:latin typeface="Calibri"/>
                      </a:endParaRPr>
                    </a:p>
                  </a:txBody>
                  <a:tcPr marL="9525" marR="9525" marT="9525" marB="0" anchor="ctr"/>
                </a:tc>
                <a:tc gridSpan="3">
                  <a:txBody>
                    <a:bodyPr/>
                    <a:lstStyle/>
                    <a:p>
                      <a:pPr algn="ctr" fontAlgn="b"/>
                      <a:r>
                        <a:rPr lang="en-US" sz="1600" b="1" u="none" strike="noStrike" dirty="0"/>
                        <a:t>Working Days (Pry)</a:t>
                      </a:r>
                      <a:endParaRPr lang="en-US" sz="16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c gridSpan="3">
                  <a:txBody>
                    <a:bodyPr/>
                    <a:lstStyle/>
                    <a:p>
                      <a:pPr algn="ctr" fontAlgn="b"/>
                      <a:r>
                        <a:rPr lang="en-US" sz="1600" b="1" u="none" strike="noStrike" dirty="0"/>
                        <a:t>Working Days </a:t>
                      </a:r>
                      <a:r>
                        <a:rPr lang="en-US" sz="1600" b="1" u="none" strike="noStrike" dirty="0" smtClean="0"/>
                        <a:t>(U. Pry</a:t>
                      </a:r>
                      <a:r>
                        <a:rPr lang="en-US" sz="1600" b="1" u="none" strike="noStrike" dirty="0"/>
                        <a:t>)</a:t>
                      </a:r>
                      <a:endParaRPr lang="en-US" sz="1600" b="1" i="0" u="none" strike="noStrike" dirty="0">
                        <a:solidFill>
                          <a:srgbClr val="000000"/>
                        </a:solidFill>
                        <a:latin typeface="Calibri"/>
                      </a:endParaRPr>
                    </a:p>
                  </a:txBody>
                  <a:tcPr marL="9525" marR="9525" marT="9525" marB="0" anchor="ctr"/>
                </a:tc>
                <a:tc hMerge="1">
                  <a:txBody>
                    <a:bodyPr/>
                    <a:lstStyle/>
                    <a:p>
                      <a:endParaRPr lang="en-US"/>
                    </a:p>
                  </a:txBody>
                  <a:tcPr/>
                </a:tc>
                <a:tc hMerge="1">
                  <a:txBody>
                    <a:bodyPr/>
                    <a:lstStyle/>
                    <a:p>
                      <a:endParaRPr lang="en-US"/>
                    </a:p>
                  </a:txBody>
                  <a:tcPr/>
                </a:tc>
              </a:tr>
              <a:tr h="1176845">
                <a:tc vMerge="1">
                  <a:txBody>
                    <a:bodyPr/>
                    <a:lstStyle/>
                    <a:p>
                      <a:endParaRPr lang="en-US"/>
                    </a:p>
                  </a:txBody>
                  <a:tcPr/>
                </a:tc>
                <a:tc>
                  <a:txBody>
                    <a:bodyPr/>
                    <a:lstStyle/>
                    <a:p>
                      <a:pPr algn="ctr" fontAlgn="b"/>
                      <a:r>
                        <a:rPr lang="en-US" sz="1600" b="1" u="none" strike="noStrike" dirty="0"/>
                        <a:t>PAB Approval</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Coverage</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%age </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PAB Approval</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Coverage</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600" b="1" u="none" strike="noStrike" dirty="0"/>
                        <a:t>%age </a:t>
                      </a:r>
                      <a:endParaRPr lang="en-US" sz="1600" b="1" i="0" u="none" strike="noStrike" dirty="0">
                        <a:solidFill>
                          <a:srgbClr val="000000"/>
                        </a:solidFill>
                        <a:latin typeface="Calibri"/>
                      </a:endParaRPr>
                    </a:p>
                  </a:txBody>
                  <a:tcPr marL="9525" marR="9525" marT="9525" marB="0" anchor="ctr"/>
                </a:tc>
              </a:tr>
              <a:tr h="789606">
                <a:tc>
                  <a:txBody>
                    <a:bodyPr/>
                    <a:lstStyle/>
                    <a:p>
                      <a:pPr algn="ctr" fontAlgn="b"/>
                      <a:r>
                        <a:rPr lang="en-US" sz="1600" b="1" u="none" strike="noStrike" dirty="0" smtClean="0"/>
                        <a:t>Himachal Pradesh</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237</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237</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234</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99%</a:t>
                      </a:r>
                      <a:endParaRPr lang="en-US" sz="1800" b="1" i="0" u="none" strike="noStrike" dirty="0">
                        <a:solidFill>
                          <a:srgbClr val="000000"/>
                        </a:solidFill>
                        <a:latin typeface="Calibri"/>
                      </a:endParaRPr>
                    </a:p>
                  </a:txBody>
                  <a:tcPr marL="9525" marR="9525" marT="9525" marB="0" anchor="ctr"/>
                </a:tc>
              </a:tr>
              <a:tr h="789606">
                <a:tc>
                  <a:txBody>
                    <a:bodyPr/>
                    <a:lstStyle/>
                    <a:p>
                      <a:pPr algn="ctr" fontAlgn="b"/>
                      <a:r>
                        <a:rPr lang="en-US" sz="1600" b="1" i="0" u="none" strike="noStrike" dirty="0" err="1" smtClean="0">
                          <a:solidFill>
                            <a:schemeClr val="dk1"/>
                          </a:solidFill>
                          <a:latin typeface="+mn-lt"/>
                        </a:rPr>
                        <a:t>Uttarakhand</a:t>
                      </a:r>
                      <a:endParaRPr lang="en-US" sz="16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227</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97%</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235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225</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96%</a:t>
                      </a:r>
                      <a:endParaRPr lang="en-US" sz="1800" b="1" i="0" u="none" strike="noStrike" dirty="0">
                        <a:solidFill>
                          <a:srgbClr val="000000"/>
                        </a:solidFill>
                        <a:latin typeface="Calibri"/>
                      </a:endParaRPr>
                    </a:p>
                  </a:txBody>
                  <a:tcPr marL="9525" marR="9525" marT="9525" marB="0" anchor="ctr"/>
                </a:tc>
              </a:tr>
            </a:tbl>
          </a:graphicData>
        </a:graphic>
      </p:graphicFrame>
      <p:graphicFrame>
        <p:nvGraphicFramePr>
          <p:cNvPr id="10" name="Chart 9"/>
          <p:cNvGraphicFramePr/>
          <p:nvPr>
            <p:extLst>
              <p:ext uri="{D42A27DB-BD31-4B8C-83A1-F6EECF244321}">
                <p14:modId xmlns:p14="http://schemas.microsoft.com/office/powerpoint/2010/main" val="2859951155"/>
              </p:ext>
            </p:extLst>
          </p:nvPr>
        </p:nvGraphicFramePr>
        <p:xfrm>
          <a:off x="6012160" y="1295400"/>
          <a:ext cx="3024336"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7384"/>
            <a:ext cx="9144000" cy="639534"/>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lvl1pPr algn="ctr">
              <a:lnSpc>
                <a:spcPct val="140000"/>
              </a:lnSpc>
              <a:spcBef>
                <a:spcPct val="0"/>
              </a:spcBef>
              <a:buNone/>
              <a:defRPr sz="4000" b="1">
                <a:solidFill>
                  <a:srgbClr val="FFFFFF"/>
                </a:solidFill>
                <a:latin typeface="Calibri" panose="020F0502020204030204" pitchFamily="34" charset="0"/>
                <a:ea typeface="+mj-ea"/>
                <a:cs typeface="+mj-cs"/>
              </a:defRPr>
            </a:lvl1pPr>
          </a:lstStyle>
          <a:p>
            <a:r>
              <a:rPr lang="en-US" sz="2800" dirty="0"/>
              <a:t>Engagement of Cook-cum-helpers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1896471963"/>
              </p:ext>
            </p:extLst>
          </p:nvPr>
        </p:nvGraphicFramePr>
        <p:xfrm>
          <a:off x="179512" y="1844824"/>
          <a:ext cx="4775448" cy="2808311"/>
        </p:xfrm>
        <a:graphic>
          <a:graphicData uri="http://schemas.openxmlformats.org/drawingml/2006/table">
            <a:tbl>
              <a:tblPr firstRow="1" bandRow="1">
                <a:tableStyleId>{5C22544A-7EE6-4342-B048-85BDC9FD1C3A}</a:tableStyleId>
              </a:tblPr>
              <a:tblGrid>
                <a:gridCol w="1522174"/>
                <a:gridCol w="1074476"/>
                <a:gridCol w="984936"/>
                <a:gridCol w="1193862"/>
              </a:tblGrid>
              <a:tr h="1443067">
                <a:tc>
                  <a:txBody>
                    <a:bodyPr/>
                    <a:lstStyle/>
                    <a:p>
                      <a:pPr algn="ctr" fontAlgn="b"/>
                      <a:r>
                        <a:rPr lang="en-US" sz="2000" b="1" u="none" strike="noStrike" dirty="0" smtClean="0"/>
                        <a:t>State</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a:t>PAB Approval</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smtClean="0"/>
                        <a:t>Engaged</a:t>
                      </a:r>
                      <a:endParaRPr lang="en-US" sz="2000" b="1" i="0" u="none" strike="noStrike" dirty="0">
                        <a:solidFill>
                          <a:srgbClr val="000000"/>
                        </a:solidFill>
                        <a:latin typeface="Calibri"/>
                      </a:endParaRPr>
                    </a:p>
                  </a:txBody>
                  <a:tcPr marL="0" marR="0" marT="0" marB="0" anchor="ctr"/>
                </a:tc>
                <a:tc>
                  <a:txBody>
                    <a:bodyPr/>
                    <a:lstStyle/>
                    <a:p>
                      <a:pPr algn="ctr" fontAlgn="b"/>
                      <a:r>
                        <a:rPr lang="en-US" sz="2000" b="1" u="none" strike="noStrike" dirty="0"/>
                        <a:t>%age </a:t>
                      </a:r>
                      <a:endParaRPr lang="en-US" sz="2000" b="1" i="0" u="none" strike="noStrike" dirty="0">
                        <a:solidFill>
                          <a:srgbClr val="000000"/>
                        </a:solidFill>
                        <a:latin typeface="Calibri"/>
                      </a:endParaRPr>
                    </a:p>
                  </a:txBody>
                  <a:tcPr marL="0" marR="0" marT="0" marB="0" anchor="ctr"/>
                </a:tc>
              </a:tr>
              <a:tr h="682622">
                <a:tc>
                  <a:txBody>
                    <a:bodyPr/>
                    <a:lstStyle/>
                    <a:p>
                      <a:pPr algn="ctr" fontAlgn="b"/>
                      <a:r>
                        <a:rPr lang="en-US" sz="1800" b="1" u="none" strike="noStrike" dirty="0" smtClean="0"/>
                        <a:t>Himachal</a:t>
                      </a:r>
                      <a:r>
                        <a:rPr lang="en-US" sz="1800" b="1" u="none" strike="noStrike" baseline="0" dirty="0" smtClean="0"/>
                        <a:t>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smtClean="0">
                          <a:solidFill>
                            <a:srgbClr val="000000"/>
                          </a:solidFill>
                          <a:latin typeface="Calibri"/>
                        </a:rPr>
                        <a:t>23476</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0" i="0" u="none" strike="noStrike" dirty="0" smtClean="0">
                          <a:solidFill>
                            <a:srgbClr val="000000"/>
                          </a:solidFill>
                          <a:latin typeface="Calibri"/>
                        </a:rPr>
                        <a:t>21764</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1" i="0" u="none" strike="noStrike" dirty="0" smtClean="0">
                          <a:solidFill>
                            <a:srgbClr val="000000"/>
                          </a:solidFill>
                          <a:latin typeface="Calibri"/>
                        </a:rPr>
                        <a:t>93%</a:t>
                      </a:r>
                      <a:endParaRPr lang="en-US" sz="2000" b="1" i="0" u="none" strike="noStrike" dirty="0">
                        <a:solidFill>
                          <a:srgbClr val="000000"/>
                        </a:solidFill>
                        <a:latin typeface="Calibri"/>
                      </a:endParaRPr>
                    </a:p>
                  </a:txBody>
                  <a:tcPr marL="0" marR="0" marT="0" marB="0" anchor="ctr"/>
                </a:tc>
              </a:tr>
              <a:tr h="682622">
                <a:tc>
                  <a:txBody>
                    <a:bodyPr/>
                    <a:lstStyle/>
                    <a:p>
                      <a:pPr algn="ctr" fontAlgn="b"/>
                      <a:r>
                        <a:rPr lang="en-US" sz="1800" b="1" i="0" u="none" strike="noStrike" dirty="0" err="1" smtClean="0">
                          <a:solidFill>
                            <a:schemeClr val="dk1"/>
                          </a:solidFill>
                          <a:latin typeface="+mn-lt"/>
                        </a:rPr>
                        <a:t>Uttarakhand</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2000" b="0" i="0" u="none" strike="noStrike" dirty="0" smtClean="0">
                          <a:solidFill>
                            <a:srgbClr val="000000"/>
                          </a:solidFill>
                          <a:latin typeface="Calibri"/>
                        </a:rPr>
                        <a:t>32989</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0" i="0" u="none" strike="noStrike" dirty="0" smtClean="0">
                          <a:solidFill>
                            <a:srgbClr val="000000"/>
                          </a:solidFill>
                          <a:latin typeface="Calibri"/>
                        </a:rPr>
                        <a:t>26532</a:t>
                      </a:r>
                      <a:endParaRPr lang="en-US" sz="2000" b="0" i="0" u="none" strike="noStrike" dirty="0">
                        <a:solidFill>
                          <a:srgbClr val="000000"/>
                        </a:solidFill>
                        <a:latin typeface="Calibri"/>
                      </a:endParaRPr>
                    </a:p>
                  </a:txBody>
                  <a:tcPr marL="0" marR="0" marT="0" marB="0" anchor="ctr"/>
                </a:tc>
                <a:tc>
                  <a:txBody>
                    <a:bodyPr/>
                    <a:lstStyle/>
                    <a:p>
                      <a:pPr algn="ctr" fontAlgn="b"/>
                      <a:r>
                        <a:rPr lang="en-US" sz="2000" b="1" i="0" u="none" strike="noStrike" dirty="0" smtClean="0">
                          <a:solidFill>
                            <a:srgbClr val="000000"/>
                          </a:solidFill>
                          <a:latin typeface="Calibri"/>
                        </a:rPr>
                        <a:t>80%</a:t>
                      </a:r>
                      <a:endParaRPr lang="en-US" sz="2000" b="1" i="0" u="none" strike="noStrike" dirty="0">
                        <a:solidFill>
                          <a:srgbClr val="000000"/>
                        </a:solidFill>
                        <a:latin typeface="Calibri"/>
                      </a:endParaRPr>
                    </a:p>
                  </a:txBody>
                  <a:tcPr marL="0" marR="0" marT="0" marB="0" anchor="ctr"/>
                </a:tc>
              </a:tr>
            </a:tbl>
          </a:graphicData>
        </a:graphic>
      </p:graphicFrame>
      <p:graphicFrame>
        <p:nvGraphicFramePr>
          <p:cNvPr id="7" name="Chart 6"/>
          <p:cNvGraphicFramePr/>
          <p:nvPr>
            <p:extLst>
              <p:ext uri="{D42A27DB-BD31-4B8C-83A1-F6EECF244321}">
                <p14:modId xmlns:p14="http://schemas.microsoft.com/office/powerpoint/2010/main" val="3211667342"/>
              </p:ext>
            </p:extLst>
          </p:nvPr>
        </p:nvGraphicFramePr>
        <p:xfrm>
          <a:off x="5111552" y="908720"/>
          <a:ext cx="4032448"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2271"/>
            <a:ext cx="9144000" cy="695575"/>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Construction of Kitchen-cum-stores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377083980"/>
              </p:ext>
            </p:extLst>
          </p:nvPr>
        </p:nvGraphicFramePr>
        <p:xfrm>
          <a:off x="107504" y="1916832"/>
          <a:ext cx="4680520" cy="2952327"/>
        </p:xfrm>
        <a:graphic>
          <a:graphicData uri="http://schemas.openxmlformats.org/drawingml/2006/table">
            <a:tbl>
              <a:tblPr firstRow="1" bandRow="1">
                <a:tableStyleId>{5C22544A-7EE6-4342-B048-85BDC9FD1C3A}</a:tableStyleId>
              </a:tblPr>
              <a:tblGrid>
                <a:gridCol w="1296144"/>
                <a:gridCol w="1044116"/>
                <a:gridCol w="1170130"/>
                <a:gridCol w="1170130"/>
              </a:tblGrid>
              <a:tr h="1231429">
                <a:tc>
                  <a:txBody>
                    <a:bodyPr/>
                    <a:lstStyle/>
                    <a:p>
                      <a:pPr algn="ctr" fontAlgn="b"/>
                      <a:r>
                        <a:rPr lang="en-US" sz="1800" b="1" i="0" u="none" strike="noStrike" dirty="0" smtClean="0">
                          <a:solidFill>
                            <a:schemeClr val="bg1"/>
                          </a:solidFill>
                          <a:latin typeface="Calibri"/>
                        </a:rPr>
                        <a:t>State</a:t>
                      </a:r>
                      <a:endParaRPr lang="en-US" sz="1800" b="1" i="0" u="none" strike="noStrike" dirty="0">
                        <a:solidFill>
                          <a:schemeClr val="bg1"/>
                        </a:solidFill>
                        <a:latin typeface="Calibri"/>
                      </a:endParaRPr>
                    </a:p>
                  </a:txBody>
                  <a:tcPr marL="0" marR="0" marT="0" marB="0" anchor="ctr"/>
                </a:tc>
                <a:tc>
                  <a:txBody>
                    <a:bodyPr/>
                    <a:lstStyle/>
                    <a:p>
                      <a:pPr algn="ctr" fontAlgn="b"/>
                      <a:r>
                        <a:rPr lang="en-US" sz="1800" b="1" i="0" u="none" strike="noStrike" dirty="0">
                          <a:solidFill>
                            <a:schemeClr val="bg1"/>
                          </a:solidFill>
                          <a:latin typeface="Calibri"/>
                        </a:rPr>
                        <a:t>PAB Approval</a:t>
                      </a:r>
                    </a:p>
                  </a:txBody>
                  <a:tcPr marL="0" marR="0" marT="0" marB="0" anchor="ctr"/>
                </a:tc>
                <a:tc>
                  <a:txBody>
                    <a:bodyPr/>
                    <a:lstStyle/>
                    <a:p>
                      <a:pPr algn="ctr" fontAlgn="b"/>
                      <a:r>
                        <a:rPr lang="en-US" sz="1800" b="1" i="0" u="none" strike="noStrike" dirty="0" smtClean="0">
                          <a:solidFill>
                            <a:schemeClr val="bg1"/>
                          </a:solidFill>
                          <a:latin typeface="Calibri"/>
                        </a:rPr>
                        <a:t>Constructed</a:t>
                      </a:r>
                      <a:endParaRPr lang="en-US" sz="1800" b="1" i="0" u="none" strike="noStrike" dirty="0">
                        <a:solidFill>
                          <a:schemeClr val="bg1"/>
                        </a:solidFill>
                        <a:latin typeface="Calibri"/>
                      </a:endParaRPr>
                    </a:p>
                  </a:txBody>
                  <a:tcPr marL="0" marR="0" marT="0" marB="0" anchor="ctr"/>
                </a:tc>
                <a:tc>
                  <a:txBody>
                    <a:bodyPr/>
                    <a:lstStyle/>
                    <a:p>
                      <a:pPr algn="ctr" fontAlgn="b"/>
                      <a:r>
                        <a:rPr lang="en-US" sz="1800" b="1" i="0" u="none" strike="noStrike" dirty="0">
                          <a:solidFill>
                            <a:schemeClr val="bg1"/>
                          </a:solidFill>
                          <a:latin typeface="Calibri"/>
                        </a:rPr>
                        <a:t>%age </a:t>
                      </a:r>
                    </a:p>
                  </a:txBody>
                  <a:tcPr marL="0" marR="0" marT="0" marB="0" anchor="ctr"/>
                </a:tc>
              </a:tr>
              <a:tr h="860449">
                <a:tc>
                  <a:txBody>
                    <a:bodyPr/>
                    <a:lstStyle/>
                    <a:p>
                      <a:pPr algn="ctr" fontAlgn="b"/>
                      <a:r>
                        <a:rPr lang="en-US" sz="1800" b="1" i="0" u="none" strike="noStrike" dirty="0" smtClean="0">
                          <a:solidFill>
                            <a:srgbClr val="000000"/>
                          </a:solidFill>
                          <a:latin typeface="Calibri"/>
                        </a:rPr>
                        <a:t>Himachal Pradesh</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14959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14829</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99%</a:t>
                      </a:r>
                      <a:endParaRPr lang="en-US" sz="1800" b="1" i="0" u="none" strike="noStrike" dirty="0">
                        <a:solidFill>
                          <a:srgbClr val="000000"/>
                        </a:solidFill>
                        <a:latin typeface="Calibri"/>
                      </a:endParaRPr>
                    </a:p>
                  </a:txBody>
                  <a:tcPr marL="9525" marR="9525" marT="9525" marB="0" anchor="ctr"/>
                </a:tc>
              </a:tr>
              <a:tr h="860449">
                <a:tc>
                  <a:txBody>
                    <a:bodyPr/>
                    <a:lstStyle/>
                    <a:p>
                      <a:pPr algn="ctr" fontAlgn="b"/>
                      <a:r>
                        <a:rPr lang="en-US" sz="1800" b="1" i="0" u="none" strike="noStrike" dirty="0" err="1" smtClean="0">
                          <a:solidFill>
                            <a:srgbClr val="000000"/>
                          </a:solidFill>
                          <a:latin typeface="Calibri"/>
                        </a:rPr>
                        <a:t>Uttarakhand</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15933</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15666</a:t>
                      </a:r>
                      <a:endParaRPr lang="en-US" sz="1800" b="1" i="0" u="none" strike="noStrike" dirty="0">
                        <a:solidFill>
                          <a:srgbClr val="000000"/>
                        </a:solidFill>
                        <a:latin typeface="Calibri"/>
                      </a:endParaRPr>
                    </a:p>
                  </a:txBody>
                  <a:tcPr marL="9525" marR="9525" marT="9525" marB="0" anchor="ctr"/>
                </a:tc>
                <a:tc>
                  <a:txBody>
                    <a:bodyPr/>
                    <a:lstStyle/>
                    <a:p>
                      <a:pPr algn="ctr" fontAlgn="b"/>
                      <a:r>
                        <a:rPr lang="en-US" sz="1800" b="1" i="0" u="none" strike="noStrike" dirty="0" smtClean="0">
                          <a:solidFill>
                            <a:srgbClr val="000000"/>
                          </a:solidFill>
                          <a:latin typeface="Calibri"/>
                        </a:rPr>
                        <a:t>98%</a:t>
                      </a:r>
                      <a:endParaRPr lang="en-US" sz="1800" b="1" i="0" u="none" strike="noStrike" dirty="0">
                        <a:solidFill>
                          <a:srgbClr val="000000"/>
                        </a:solidFill>
                        <a:latin typeface="Calibri"/>
                      </a:endParaRP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1165968173"/>
              </p:ext>
            </p:extLst>
          </p:nvPr>
        </p:nvGraphicFramePr>
        <p:xfrm>
          <a:off x="4876800" y="980728"/>
          <a:ext cx="3943672" cy="5191472"/>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fld id="{6342436F-A003-49D2-BDA8-A65B203CD7B7}"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250"/>
            <a:ext cx="9144000" cy="639534"/>
          </a:xfrm>
          <a:prstGeom prst="rect">
            <a:avLst/>
          </a:prstGeom>
          <a:solidFill>
            <a:srgbClr val="558ED5"/>
          </a:solidFill>
          <a:ln>
            <a:noFill/>
          </a:ln>
        </p:spPr>
        <p:txBody>
          <a:bodyPr vert="horz" wrap="square" lIns="91440" tIns="45720" rIns="91440" bIns="45720" numCol="1" rtlCol="0" anchor="ctr" anchorCtr="0" compatLnSpc="1">
            <a:prstTxWarp prst="textNoShape">
              <a:avLst/>
            </a:prstTxWarp>
            <a:spAutoFit/>
          </a:bodyPr>
          <a:lstStyle>
            <a:defPPr>
              <a:defRPr lang="en-US"/>
            </a:defPPr>
            <a:lvl1pPr algn="ctr">
              <a:lnSpc>
                <a:spcPct val="140000"/>
              </a:lnSpc>
              <a:spcBef>
                <a:spcPct val="0"/>
              </a:spcBef>
              <a:buNone/>
              <a:defRPr sz="2800" b="1">
                <a:solidFill>
                  <a:srgbClr val="FFFFFF"/>
                </a:solidFill>
                <a:latin typeface="Calibri" panose="020F0502020204030204" pitchFamily="34"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Procurement of Kitchen devices (Primary &amp; U. Primary)</a:t>
            </a:r>
          </a:p>
        </p:txBody>
      </p:sp>
      <p:graphicFrame>
        <p:nvGraphicFramePr>
          <p:cNvPr id="6" name="Table 5"/>
          <p:cNvGraphicFramePr>
            <a:graphicFrameLocks noGrp="1"/>
          </p:cNvGraphicFramePr>
          <p:nvPr>
            <p:extLst>
              <p:ext uri="{D42A27DB-BD31-4B8C-83A1-F6EECF244321}">
                <p14:modId xmlns:p14="http://schemas.microsoft.com/office/powerpoint/2010/main" val="4236307133"/>
              </p:ext>
            </p:extLst>
          </p:nvPr>
        </p:nvGraphicFramePr>
        <p:xfrm>
          <a:off x="107504" y="1628800"/>
          <a:ext cx="4707632" cy="3024336"/>
        </p:xfrm>
        <a:graphic>
          <a:graphicData uri="http://schemas.openxmlformats.org/drawingml/2006/table">
            <a:tbl>
              <a:tblPr firstRow="1" bandRow="1">
                <a:tableStyleId>{5C22544A-7EE6-4342-B048-85BDC9FD1C3A}</a:tableStyleId>
              </a:tblPr>
              <a:tblGrid>
                <a:gridCol w="1516017"/>
                <a:gridCol w="1217198"/>
                <a:gridCol w="977306"/>
                <a:gridCol w="997111"/>
              </a:tblGrid>
              <a:tr h="1169244">
                <a:tc>
                  <a:txBody>
                    <a:bodyPr/>
                    <a:lstStyle/>
                    <a:p>
                      <a:pPr algn="ctr" fontAlgn="b"/>
                      <a:r>
                        <a:rPr lang="en-US" sz="1800" b="1" i="0" u="none" strike="noStrike" kern="1200" dirty="0" smtClean="0">
                          <a:solidFill>
                            <a:schemeClr val="bg1"/>
                          </a:solidFill>
                          <a:latin typeface="Calibri"/>
                          <a:ea typeface="+mn-ea"/>
                          <a:cs typeface="+mn-cs"/>
                        </a:rPr>
                        <a:t>State</a:t>
                      </a:r>
                      <a:endParaRPr lang="en-US" sz="1800" b="1" i="0" u="none" strike="noStrike" kern="1200" dirty="0">
                        <a:solidFill>
                          <a:schemeClr val="bg1"/>
                        </a:solidFill>
                        <a:latin typeface="Calibri"/>
                        <a:ea typeface="+mn-ea"/>
                        <a:cs typeface="+mn-cs"/>
                      </a:endParaRPr>
                    </a:p>
                  </a:txBody>
                  <a:tcPr marL="0" marR="0" marT="0" marB="0" anchor="ctr"/>
                </a:tc>
                <a:tc>
                  <a:txBody>
                    <a:bodyPr/>
                    <a:lstStyle/>
                    <a:p>
                      <a:pPr algn="ctr" fontAlgn="b"/>
                      <a:r>
                        <a:rPr lang="en-US" sz="1800" b="1" i="0" u="none" strike="noStrike" kern="1200" dirty="0">
                          <a:solidFill>
                            <a:schemeClr val="bg1"/>
                          </a:solidFill>
                          <a:latin typeface="Calibri"/>
                          <a:ea typeface="+mn-ea"/>
                          <a:cs typeface="+mn-cs"/>
                        </a:rPr>
                        <a:t>PAB Approval</a:t>
                      </a:r>
                    </a:p>
                  </a:txBody>
                  <a:tcPr marL="9525" marR="9525" marT="9525" marB="0" anchor="ctr"/>
                </a:tc>
                <a:tc>
                  <a:txBody>
                    <a:bodyPr/>
                    <a:lstStyle/>
                    <a:p>
                      <a:pPr algn="ctr" fontAlgn="b"/>
                      <a:r>
                        <a:rPr lang="en-US" sz="1800" b="1" i="0" u="none" strike="noStrike" kern="1200" dirty="0" smtClean="0">
                          <a:solidFill>
                            <a:schemeClr val="bg1"/>
                          </a:solidFill>
                          <a:latin typeface="Calibri"/>
                          <a:ea typeface="+mn-ea"/>
                          <a:cs typeface="+mn-cs"/>
                        </a:rPr>
                        <a:t>Procured</a:t>
                      </a:r>
                      <a:endParaRPr lang="en-US" sz="1800" b="1" i="0" u="none" strike="noStrike" kern="1200" dirty="0">
                        <a:solidFill>
                          <a:schemeClr val="bg1"/>
                        </a:solidFill>
                        <a:latin typeface="Calibri"/>
                        <a:ea typeface="+mn-ea"/>
                        <a:cs typeface="+mn-cs"/>
                      </a:endParaRPr>
                    </a:p>
                  </a:txBody>
                  <a:tcPr marL="9525" marR="9525" marT="9525" marB="0" anchor="ctr"/>
                </a:tc>
                <a:tc>
                  <a:txBody>
                    <a:bodyPr/>
                    <a:lstStyle/>
                    <a:p>
                      <a:pPr algn="ctr" fontAlgn="b"/>
                      <a:r>
                        <a:rPr lang="en-US" sz="1800" b="1" i="0" u="none" strike="noStrike" kern="1200" dirty="0">
                          <a:solidFill>
                            <a:schemeClr val="bg1"/>
                          </a:solidFill>
                          <a:latin typeface="Calibri"/>
                          <a:ea typeface="+mn-ea"/>
                          <a:cs typeface="+mn-cs"/>
                        </a:rPr>
                        <a:t>%age </a:t>
                      </a:r>
                    </a:p>
                  </a:txBody>
                  <a:tcPr marL="9525" marR="9525" marT="9525" marB="0" anchor="ctr"/>
                </a:tc>
              </a:tr>
              <a:tr h="927546">
                <a:tc>
                  <a:txBody>
                    <a:bodyPr/>
                    <a:lstStyle/>
                    <a:p>
                      <a:pPr algn="ctr" fontAlgn="b"/>
                      <a:r>
                        <a:rPr lang="en-US" sz="1800" b="1" i="0" u="none" strike="noStrike" dirty="0" smtClean="0">
                          <a:solidFill>
                            <a:srgbClr val="000000"/>
                          </a:solidFill>
                          <a:latin typeface="Calibri"/>
                        </a:rPr>
                        <a:t>Himachal</a:t>
                      </a:r>
                    </a:p>
                    <a:p>
                      <a:pPr algn="ctr" fontAlgn="b"/>
                      <a:r>
                        <a:rPr lang="en-US" sz="1800" b="1" i="0" u="none" strike="noStrike" baseline="0" dirty="0" smtClean="0">
                          <a:solidFill>
                            <a:srgbClr val="000000"/>
                          </a:solidFill>
                          <a:latin typeface="Calibri"/>
                        </a:rPr>
                        <a:t> Pradesh</a:t>
                      </a:r>
                      <a:endParaRPr lang="en-US" sz="1800" b="1"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15828</a:t>
                      </a:r>
                      <a:endParaRPr lang="en-US" sz="1800" b="1" i="0" u="none" strike="noStrike" kern="1200" dirty="0">
                        <a:solidFill>
                          <a:srgbClr val="000000"/>
                        </a:solidFill>
                        <a:latin typeface="Calibri"/>
                        <a:ea typeface="+mn-ea"/>
                        <a:cs typeface="+mn-cs"/>
                      </a:endParaRPr>
                    </a:p>
                  </a:txBody>
                  <a:tcPr marL="0" marR="0" marT="0"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15828</a:t>
                      </a:r>
                      <a:endParaRPr lang="en-US" sz="1800" b="1" i="0" u="none" strike="noStrike" kern="1200" dirty="0">
                        <a:solidFill>
                          <a:srgbClr val="000000"/>
                        </a:solidFill>
                        <a:latin typeface="Calibri"/>
                        <a:ea typeface="+mn-ea"/>
                        <a:cs typeface="+mn-cs"/>
                      </a:endParaRPr>
                    </a:p>
                  </a:txBody>
                  <a:tcPr marL="0" marR="0" marT="0"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100%</a:t>
                      </a:r>
                      <a:endParaRPr lang="en-US" sz="1800" b="1" i="0" u="none" strike="noStrike" kern="1200" dirty="0">
                        <a:solidFill>
                          <a:srgbClr val="000000"/>
                        </a:solidFill>
                        <a:latin typeface="Calibri"/>
                        <a:ea typeface="+mn-ea"/>
                        <a:cs typeface="+mn-cs"/>
                      </a:endParaRPr>
                    </a:p>
                  </a:txBody>
                  <a:tcPr marL="0" marR="0" marT="0" marB="0" anchor="ctr"/>
                </a:tc>
              </a:tr>
              <a:tr h="927546">
                <a:tc>
                  <a:txBody>
                    <a:bodyPr/>
                    <a:lstStyle/>
                    <a:p>
                      <a:pPr algn="ctr" fontAlgn="b"/>
                      <a:r>
                        <a:rPr lang="en-US" sz="1800" b="1" i="0" u="none" strike="noStrike" dirty="0" err="1" smtClean="0">
                          <a:solidFill>
                            <a:srgbClr val="000000"/>
                          </a:solidFill>
                          <a:latin typeface="Calibri"/>
                        </a:rPr>
                        <a:t>Uttarakhand</a:t>
                      </a:r>
                      <a:endParaRPr lang="en-US" sz="1800" b="1" i="0" u="none" strike="noStrike" dirty="0">
                        <a:solidFill>
                          <a:srgbClr val="000000"/>
                        </a:solidFill>
                        <a:latin typeface="Calibri"/>
                      </a:endParaRPr>
                    </a:p>
                  </a:txBody>
                  <a:tcPr marL="9525" marR="9525" marT="9525"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18199</a:t>
                      </a:r>
                      <a:endParaRPr lang="en-US" sz="1800" b="1"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18199</a:t>
                      </a:r>
                      <a:endParaRPr lang="en-US" sz="1800" b="1" i="0" u="none" strike="noStrike" kern="1200" dirty="0">
                        <a:solidFill>
                          <a:srgbClr val="000000"/>
                        </a:solidFill>
                        <a:latin typeface="Calibri"/>
                        <a:ea typeface="+mn-ea"/>
                        <a:cs typeface="+mn-cs"/>
                      </a:endParaRPr>
                    </a:p>
                  </a:txBody>
                  <a:tcPr marL="9525" marR="9525" marT="9525" marB="0" anchor="ctr"/>
                </a:tc>
                <a:tc>
                  <a:txBody>
                    <a:bodyPr/>
                    <a:lstStyle/>
                    <a:p>
                      <a:pPr marL="0" algn="ctr" defTabSz="914400" rtl="0" eaLnBrk="1" fontAlgn="b" latinLnBrk="0" hangingPunct="1"/>
                      <a:r>
                        <a:rPr lang="en-US" sz="1800" b="1" i="0" u="none" strike="noStrike" kern="1200" dirty="0" smtClean="0">
                          <a:solidFill>
                            <a:srgbClr val="000000"/>
                          </a:solidFill>
                          <a:latin typeface="Calibri"/>
                          <a:ea typeface="+mn-ea"/>
                          <a:cs typeface="+mn-cs"/>
                        </a:rPr>
                        <a:t>100%</a:t>
                      </a:r>
                      <a:endParaRPr lang="en-US" sz="1800" b="1" i="0" u="none" strike="noStrike" kern="1200" dirty="0">
                        <a:solidFill>
                          <a:srgbClr val="000000"/>
                        </a:solidFill>
                        <a:latin typeface="Calibri"/>
                        <a:ea typeface="+mn-ea"/>
                        <a:cs typeface="+mn-cs"/>
                      </a:endParaRPr>
                    </a:p>
                  </a:txBody>
                  <a:tcPr marL="9525" marR="9525" marT="9525" marB="0" anchor="ctr"/>
                </a:tc>
              </a:tr>
            </a:tbl>
          </a:graphicData>
        </a:graphic>
      </p:graphicFrame>
      <p:graphicFrame>
        <p:nvGraphicFramePr>
          <p:cNvPr id="7" name="Chart 6"/>
          <p:cNvGraphicFramePr/>
          <p:nvPr>
            <p:extLst>
              <p:ext uri="{D42A27DB-BD31-4B8C-83A1-F6EECF244321}">
                <p14:modId xmlns:p14="http://schemas.microsoft.com/office/powerpoint/2010/main" val="2541350684"/>
              </p:ext>
            </p:extLst>
          </p:nvPr>
        </p:nvGraphicFramePr>
        <p:xfrm>
          <a:off x="4876800" y="1052736"/>
          <a:ext cx="3581400" cy="5119464"/>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2"/>
          </p:nvPr>
        </p:nvSpPr>
        <p:spPr/>
        <p:txBody>
          <a:bodyPr/>
          <a:lstStyle/>
          <a:p>
            <a:fld id="{6342436F-A003-49D2-BDA8-A65B203CD7B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061"/>
            <a:ext cx="9144000" cy="795924"/>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sz="3600" b="1" dirty="0">
                <a:solidFill>
                  <a:srgbClr val="FFFFFF"/>
                </a:solidFill>
                <a:latin typeface="Calibri" panose="020F0502020204030204" pitchFamily="34" charset="0"/>
                <a:ea typeface="+mj-ea"/>
                <a:cs typeface="+mj-cs"/>
              </a:rPr>
              <a:t>Performance Grade Index (PGI)</a:t>
            </a:r>
          </a:p>
        </p:txBody>
      </p:sp>
      <p:graphicFrame>
        <p:nvGraphicFramePr>
          <p:cNvPr id="6" name="Table 5"/>
          <p:cNvGraphicFramePr>
            <a:graphicFrameLocks noGrp="1"/>
          </p:cNvGraphicFramePr>
          <p:nvPr>
            <p:extLst>
              <p:ext uri="{D42A27DB-BD31-4B8C-83A1-F6EECF244321}">
                <p14:modId xmlns:p14="http://schemas.microsoft.com/office/powerpoint/2010/main" val="1177026090"/>
              </p:ext>
            </p:extLst>
          </p:nvPr>
        </p:nvGraphicFramePr>
        <p:xfrm>
          <a:off x="304800" y="3429000"/>
          <a:ext cx="8392161" cy="2376263"/>
        </p:xfrm>
        <a:graphic>
          <a:graphicData uri="http://schemas.openxmlformats.org/drawingml/2006/table">
            <a:tbl>
              <a:tblPr firstRow="1" bandRow="1">
                <a:tableStyleId>{5C22544A-7EE6-4342-B048-85BDC9FD1C3A}</a:tableStyleId>
              </a:tblPr>
              <a:tblGrid>
                <a:gridCol w="2797387">
                  <a:extLst>
                    <a:ext uri="{9D8B030D-6E8A-4147-A177-3AD203B41FA5}">
                      <a16:colId xmlns:a16="http://schemas.microsoft.com/office/drawing/2014/main" xmlns="" val="20000"/>
                    </a:ext>
                  </a:extLst>
                </a:gridCol>
                <a:gridCol w="2797387">
                  <a:extLst>
                    <a:ext uri="{9D8B030D-6E8A-4147-A177-3AD203B41FA5}">
                      <a16:colId xmlns:a16="http://schemas.microsoft.com/office/drawing/2014/main" xmlns="" val="20001"/>
                    </a:ext>
                  </a:extLst>
                </a:gridCol>
                <a:gridCol w="2797387">
                  <a:extLst>
                    <a:ext uri="{9D8B030D-6E8A-4147-A177-3AD203B41FA5}">
                      <a16:colId xmlns:a16="http://schemas.microsoft.com/office/drawing/2014/main" xmlns="" val="20002"/>
                    </a:ext>
                  </a:extLst>
                </a:gridCol>
              </a:tblGrid>
              <a:tr h="935867">
                <a:tc>
                  <a:txBody>
                    <a:bodyPr/>
                    <a:lstStyle/>
                    <a:p>
                      <a:pPr algn="ctr" fontAlgn="b"/>
                      <a:r>
                        <a:rPr lang="en-US" sz="1800" b="1" i="0" u="none" strike="noStrike" dirty="0" smtClean="0">
                          <a:solidFill>
                            <a:schemeClr val="bg1"/>
                          </a:solidFill>
                          <a:latin typeface="Calibri"/>
                        </a:rPr>
                        <a:t>State</a:t>
                      </a:r>
                      <a:endParaRPr lang="en-US" sz="1800" b="1" i="0" u="none" strike="noStrike" dirty="0">
                        <a:solidFill>
                          <a:schemeClr val="bg1"/>
                        </a:solidFill>
                        <a:latin typeface="Calibri"/>
                      </a:endParaRPr>
                    </a:p>
                  </a:txBody>
                  <a:tcPr marL="9525" marR="9525" marT="9525" marB="0" anchor="ctr"/>
                </a:tc>
                <a:tc>
                  <a:txBody>
                    <a:bodyPr/>
                    <a:lstStyle/>
                    <a:p>
                      <a:pPr algn="ctr" fontAlgn="b"/>
                      <a:r>
                        <a:rPr lang="en-US" sz="1800" b="1" i="0" u="none" strike="noStrike" dirty="0" smtClean="0">
                          <a:solidFill>
                            <a:schemeClr val="bg1"/>
                          </a:solidFill>
                          <a:latin typeface="Calibri"/>
                        </a:rPr>
                        <a:t>Score (children taking MDM)</a:t>
                      </a:r>
                      <a:endParaRPr lang="en-US" sz="1800" b="1" i="0" u="none" strike="noStrike" dirty="0">
                        <a:solidFill>
                          <a:schemeClr val="bg1"/>
                        </a:solidFill>
                        <a:latin typeface="Calibri"/>
                      </a:endParaRPr>
                    </a:p>
                    <a:p>
                      <a:pPr algn="ctr" fontAlgn="b"/>
                      <a:r>
                        <a:rPr lang="en-US" sz="1800" b="1" i="0" u="none" strike="noStrike" dirty="0">
                          <a:solidFill>
                            <a:schemeClr val="bg1"/>
                          </a:solidFill>
                          <a:latin typeface="Calibri"/>
                        </a:rPr>
                        <a:t>(1.3.7) out of 10</a:t>
                      </a:r>
                    </a:p>
                  </a:txBody>
                  <a:tcPr marL="9525" marR="9525" marT="9525" marB="0" anchor="ctr"/>
                </a:tc>
                <a:tc>
                  <a:txBody>
                    <a:bodyPr/>
                    <a:lstStyle/>
                    <a:p>
                      <a:pPr algn="ctr" fontAlgn="b"/>
                      <a:r>
                        <a:rPr lang="en-US" sz="1800" b="1" i="0" u="none" strike="noStrike" dirty="0" smtClean="0">
                          <a:solidFill>
                            <a:schemeClr val="bg1"/>
                          </a:solidFill>
                          <a:latin typeface="Calibri"/>
                        </a:rPr>
                        <a:t>Score (MDM</a:t>
                      </a:r>
                      <a:r>
                        <a:rPr lang="en-US" sz="1800" b="1" i="0" u="none" strike="noStrike" baseline="0" dirty="0" smtClean="0">
                          <a:solidFill>
                            <a:schemeClr val="bg1"/>
                          </a:solidFill>
                          <a:latin typeface="Calibri"/>
                        </a:rPr>
                        <a:t> served days </a:t>
                      </a:r>
                      <a:r>
                        <a:rPr lang="en-US" sz="1800" b="1" i="0" u="none" strike="noStrike" dirty="0" smtClean="0">
                          <a:solidFill>
                            <a:schemeClr val="bg1"/>
                          </a:solidFill>
                          <a:latin typeface="Calibri"/>
                        </a:rPr>
                        <a:t>)</a:t>
                      </a:r>
                      <a:endParaRPr lang="en-US" sz="1800" b="1" i="0" u="none" strike="noStrike" dirty="0">
                        <a:solidFill>
                          <a:schemeClr val="bg1"/>
                        </a:solidFill>
                        <a:latin typeface="Calibri"/>
                      </a:endParaRPr>
                    </a:p>
                    <a:p>
                      <a:pPr algn="ctr" fontAlgn="b"/>
                      <a:r>
                        <a:rPr lang="en-US" sz="1800" b="1" i="0" u="none" strike="noStrike" dirty="0">
                          <a:solidFill>
                            <a:schemeClr val="bg1"/>
                          </a:solidFill>
                          <a:latin typeface="Calibri"/>
                        </a:rPr>
                        <a:t>(1.3.8) out of 10</a:t>
                      </a:r>
                    </a:p>
                  </a:txBody>
                  <a:tcPr marL="9525" marR="9525" marT="9525" marB="0" anchor="ctr"/>
                </a:tc>
                <a:extLst>
                  <a:ext uri="{0D108BD9-81ED-4DB2-BD59-A6C34878D82A}">
                    <a16:rowId xmlns:a16="http://schemas.microsoft.com/office/drawing/2014/main" xmlns="" val="10000"/>
                  </a:ext>
                </a:extLst>
              </a:tr>
              <a:tr h="720198">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Himachal</a:t>
                      </a:r>
                      <a:r>
                        <a:rPr lang="en-US" sz="1600" b="1" i="0" u="none" strike="noStrike" baseline="0" dirty="0" smtClean="0">
                          <a:solidFill>
                            <a:srgbClr val="000000"/>
                          </a:solidFill>
                          <a:latin typeface="Arial" panose="020B0604020202020204" pitchFamily="34" charset="0"/>
                          <a:cs typeface="Arial" panose="020B0604020202020204" pitchFamily="34" charset="0"/>
                        </a:rPr>
                        <a:t> Pradesh</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10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10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1"/>
                  </a:ext>
                </a:extLst>
              </a:tr>
              <a:tr h="720198">
                <a:tc>
                  <a:txBody>
                    <a:bodyPr/>
                    <a:lstStyle/>
                    <a:p>
                      <a:pPr algn="ctr" fontAlgn="b"/>
                      <a:r>
                        <a:rPr lang="en-US" sz="1600" b="1" i="0" u="none" strike="noStrike" dirty="0" err="1" smtClean="0">
                          <a:solidFill>
                            <a:srgbClr val="000000"/>
                          </a:solidFill>
                          <a:latin typeface="Arial" panose="020B0604020202020204" pitchFamily="34" charset="0"/>
                          <a:cs typeface="Arial" panose="020B0604020202020204" pitchFamily="34" charset="0"/>
                        </a:rPr>
                        <a:t>Uttarakhand</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10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600" b="1" i="0" u="none" strike="noStrike" dirty="0" smtClean="0">
                          <a:solidFill>
                            <a:srgbClr val="000000"/>
                          </a:solidFill>
                          <a:latin typeface="Arial" panose="020B0604020202020204" pitchFamily="34" charset="0"/>
                          <a:cs typeface="Arial" panose="020B0604020202020204" pitchFamily="34" charset="0"/>
                        </a:rPr>
                        <a:t>10</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535E4129-7DC4-4B16-ADC6-8C18574CFECE}"/>
              </a:ext>
            </a:extLst>
          </p:cNvPr>
          <p:cNvSpPr/>
          <p:nvPr/>
        </p:nvSpPr>
        <p:spPr>
          <a:xfrm>
            <a:off x="304801" y="980728"/>
            <a:ext cx="8392160" cy="2031325"/>
          </a:xfrm>
          <a:prstGeom prst="rect">
            <a:avLst/>
          </a:prstGeom>
          <a:solidFill>
            <a:schemeClr val="accent1">
              <a:lumMod val="40000"/>
              <a:lumOff val="60000"/>
            </a:schemeClr>
          </a:solidFill>
        </p:spPr>
        <p:txBody>
          <a:bodyPr wrap="square">
            <a:spAutoFit/>
          </a:bodyPr>
          <a:lstStyle/>
          <a:p>
            <a:pPr algn="just"/>
            <a:r>
              <a:rPr lang="en-US" b="1" dirty="0">
                <a:latin typeface="Arial" panose="020B0604020202020204" pitchFamily="34" charset="0"/>
                <a:ea typeface="Calibri" panose="020F0502020204030204" pitchFamily="34" charset="0"/>
              </a:rPr>
              <a:t>Performance Grading Index (PGI): </a:t>
            </a:r>
          </a:p>
          <a:p>
            <a:pPr marL="342900" indent="-342900" algn="just">
              <a:buAutoNum type="arabicPeriod"/>
            </a:pPr>
            <a:r>
              <a:rPr lang="en-US" dirty="0">
                <a:latin typeface="Arial" panose="020B0604020202020204" pitchFamily="34" charset="0"/>
                <a:ea typeface="Calibri" panose="020F0502020204030204" pitchFamily="34" charset="0"/>
              </a:rPr>
              <a:t>Score </a:t>
            </a:r>
            <a:r>
              <a:rPr lang="en-US" dirty="0" smtClean="0">
                <a:latin typeface="Arial" panose="020B0604020202020204" pitchFamily="34" charset="0"/>
                <a:ea typeface="Calibri" panose="020F0502020204030204" pitchFamily="34" charset="0"/>
              </a:rPr>
              <a:t>against </a:t>
            </a:r>
            <a:r>
              <a:rPr lang="en-US" dirty="0">
                <a:latin typeface="Arial" panose="020B0604020202020204" pitchFamily="34" charset="0"/>
                <a:ea typeface="Calibri" panose="020F0502020204030204" pitchFamily="34" charset="0"/>
              </a:rPr>
              <a:t>the weightage of 10 for indicator No. 1.3.7 i.e. “% of elementary school’s children taking MDM against target approved in PAB – in Govt. and aided schools”.</a:t>
            </a:r>
          </a:p>
          <a:p>
            <a:pPr marL="342900" indent="-342900" algn="just">
              <a:buAutoNum type="arabicPeriod"/>
            </a:pPr>
            <a:endParaRPr lang="en-US" dirty="0">
              <a:latin typeface="Arial" panose="020B0604020202020204" pitchFamily="34" charset="0"/>
              <a:ea typeface="Calibri" panose="020F0502020204030204" pitchFamily="34" charset="0"/>
            </a:endParaRPr>
          </a:p>
          <a:p>
            <a:pPr marL="342900" indent="-342900" algn="just">
              <a:buAutoNum type="arabicPeriod"/>
            </a:pPr>
            <a:r>
              <a:rPr lang="en-US" dirty="0">
                <a:latin typeface="Arial" panose="020B0604020202020204" pitchFamily="34" charset="0"/>
                <a:ea typeface="Calibri" panose="020F0502020204030204" pitchFamily="34" charset="0"/>
              </a:rPr>
              <a:t>Score </a:t>
            </a:r>
            <a:r>
              <a:rPr lang="en-US" dirty="0" smtClean="0">
                <a:latin typeface="Arial" panose="020B0604020202020204" pitchFamily="34" charset="0"/>
                <a:ea typeface="Calibri" panose="020F0502020204030204" pitchFamily="34" charset="0"/>
              </a:rPr>
              <a:t>against </a:t>
            </a:r>
            <a:r>
              <a:rPr lang="en-US" dirty="0">
                <a:latin typeface="Arial" panose="020B0604020202020204" pitchFamily="34" charset="0"/>
                <a:ea typeface="Calibri" panose="020F0502020204030204" pitchFamily="34" charset="0"/>
              </a:rPr>
              <a:t>the weightage of 10 for indicator No </a:t>
            </a:r>
            <a:r>
              <a:rPr lang="en-US" dirty="0"/>
              <a:t>1.3.8 i.e. “% of days Mid Day Meal served against total working days – Govt. and aided elementary schools.”</a:t>
            </a:r>
            <a:endParaRPr lang="en-US" dirty="0">
              <a:latin typeface="Arial" panose="020B0604020202020204" pitchFamily="34" charset="0"/>
              <a:ea typeface="Calibri" panose="020F0502020204030204" pitchFamily="34" charset="0"/>
            </a:endParaRPr>
          </a:p>
        </p:txBody>
      </p:sp>
      <p:sp>
        <p:nvSpPr>
          <p:cNvPr id="5" name="Slide Number Placeholder 4"/>
          <p:cNvSpPr>
            <a:spLocks noGrp="1"/>
          </p:cNvSpPr>
          <p:nvPr>
            <p:ph type="sldNum" sz="quarter" idx="12"/>
          </p:nvPr>
        </p:nvSpPr>
        <p:spPr/>
        <p:txBody>
          <a:bodyPr/>
          <a:lstStyle/>
          <a:p>
            <a:fld id="{6342436F-A003-49D2-BDA8-A65B203CD7B7}" type="slidenum">
              <a:rPr lang="en-US" smtClean="0"/>
              <a:pPr/>
              <a:t>8</a:t>
            </a:fld>
            <a:endParaRPr lang="en-US"/>
          </a:p>
        </p:txBody>
      </p:sp>
    </p:spTree>
    <p:extLst>
      <p:ext uri="{BB962C8B-B14F-4D97-AF65-F5344CB8AC3E}">
        <p14:creationId xmlns:p14="http://schemas.microsoft.com/office/powerpoint/2010/main" val="204203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7" name="Object 4"/>
          <p:cNvGraphicFramePr>
            <a:graphicFrameLocks noGrp="1"/>
          </p:cNvGraphicFramePr>
          <p:nvPr>
            <p:extLst>
              <p:ext uri="{D42A27DB-BD31-4B8C-83A1-F6EECF244321}">
                <p14:modId xmlns:p14="http://schemas.microsoft.com/office/powerpoint/2010/main" val="3583186825"/>
              </p:ext>
            </p:extLst>
          </p:nvPr>
        </p:nvGraphicFramePr>
        <p:xfrm>
          <a:off x="4231704" y="0"/>
          <a:ext cx="4876800" cy="6858000"/>
        </p:xfrm>
        <a:graphic>
          <a:graphicData uri="http://schemas.openxmlformats.org/presentationml/2006/ole">
            <mc:AlternateContent xmlns:mc="http://schemas.openxmlformats.org/markup-compatibility/2006">
              <mc:Choice xmlns:v="urn:schemas-microsoft-com:vml" Requires="v">
                <p:oleObj spid="_x0000_s9292" name="Worksheet" r:id="rId4" imgW="4114721" imgH="4076561" progId="Excel.Sheet.8">
                  <p:embed/>
                </p:oleObj>
              </mc:Choice>
              <mc:Fallback>
                <p:oleObj name="Worksheet" r:id="rId4" imgW="4114721" imgH="4076561" progId="Excel.Sheet.8">
                  <p:embed/>
                  <p:pic>
                    <p:nvPicPr>
                      <p:cNvPr id="0" name=""/>
                      <p:cNvPicPr>
                        <a:picLocks noGrp="1" noChangeArrowheads="1"/>
                      </p:cNvPicPr>
                      <p:nvPr/>
                    </p:nvPicPr>
                    <p:blipFill>
                      <a:blip r:embed="rId5"/>
                      <a:srcRect/>
                      <a:stretch>
                        <a:fillRect/>
                      </a:stretch>
                    </p:blipFill>
                    <p:spPr bwMode="auto">
                      <a:xfrm>
                        <a:off x="4231704" y="0"/>
                        <a:ext cx="4876800" cy="6858000"/>
                      </a:xfrm>
                      <a:prstGeom prst="rect">
                        <a:avLst/>
                      </a:prstGeom>
                      <a:noFill/>
                      <a:ln>
                        <a:noFill/>
                      </a:ln>
                      <a:extLst/>
                    </p:spPr>
                  </p:pic>
                </p:oleObj>
              </mc:Fallback>
            </mc:AlternateContent>
          </a:graphicData>
        </a:graphic>
      </p:graphicFrame>
      <p:sp>
        <p:nvSpPr>
          <p:cNvPr id="3074" name="Title 1"/>
          <p:cNvSpPr>
            <a:spLocks noGrp="1"/>
          </p:cNvSpPr>
          <p:nvPr>
            <p:ph type="title"/>
          </p:nvPr>
        </p:nvSpPr>
        <p:spPr>
          <a:xfrm>
            <a:off x="0" y="-38477"/>
            <a:ext cx="9144000" cy="717761"/>
          </a:xfrm>
          <a:solidFill>
            <a:srgbClr val="558ED5"/>
          </a:solidFill>
          <a:ln>
            <a:noFill/>
          </a:ln>
        </p:spPr>
        <p:txBody>
          <a:bodyPr vert="horz" wrap="square" lIns="91440" tIns="45720" rIns="91440" bIns="45720" numCol="1" rtlCol="0" anchor="ctr" anchorCtr="0" compatLnSpc="1">
            <a:prstTxWarp prst="textNoShape">
              <a:avLst/>
            </a:prstTxWarp>
            <a:spAutoFit/>
          </a:bodyPr>
          <a:lstStyle/>
          <a:p>
            <a:pPr>
              <a:lnSpc>
                <a:spcPct val="140000"/>
              </a:lnSpc>
            </a:pPr>
            <a:r>
              <a:rPr lang="en-US" altLang="en-US" sz="3200" b="1">
                <a:solidFill>
                  <a:srgbClr val="FFFFFF"/>
                </a:solidFill>
                <a:latin typeface="Calibri" panose="020F0502020204030204" pitchFamily="34" charset="0"/>
              </a:rPr>
              <a:t>Performance Score Card – Himachal Pradesh</a:t>
            </a:r>
          </a:p>
        </p:txBody>
      </p:sp>
      <p:graphicFrame>
        <p:nvGraphicFramePr>
          <p:cNvPr id="4" name="Table 3"/>
          <p:cNvGraphicFramePr>
            <a:graphicFrameLocks noGrp="1"/>
          </p:cNvGraphicFramePr>
          <p:nvPr>
            <p:extLst>
              <p:ext uri="{D42A27DB-BD31-4B8C-83A1-F6EECF244321}">
                <p14:modId xmlns:p14="http://schemas.microsoft.com/office/powerpoint/2010/main" val="820092088"/>
              </p:ext>
            </p:extLst>
          </p:nvPr>
        </p:nvGraphicFramePr>
        <p:xfrm>
          <a:off x="179512" y="691196"/>
          <a:ext cx="4038599" cy="6050168"/>
        </p:xfrm>
        <a:graphic>
          <a:graphicData uri="http://schemas.openxmlformats.org/drawingml/2006/table">
            <a:tbl>
              <a:tblPr>
                <a:tableStyleId>{D7AC3CCA-C797-4891-BE02-D94E43425B78}</a:tableStyleId>
              </a:tblPr>
              <a:tblGrid>
                <a:gridCol w="1479488"/>
                <a:gridCol w="853037"/>
                <a:gridCol w="853037"/>
                <a:gridCol w="853037"/>
              </a:tblGrid>
              <a:tr h="848084">
                <a:tc>
                  <a:txBody>
                    <a:bodyPr/>
                    <a:lstStyle/>
                    <a:p>
                      <a:pPr algn="ctr" rtl="0" fontAlgn="ctr"/>
                      <a:r>
                        <a:rPr lang="en-US" sz="1400" b="1" u="none" strike="noStrike" dirty="0">
                          <a:solidFill>
                            <a:srgbClr val="002060"/>
                          </a:solidFill>
                          <a:effectLst/>
                        </a:rPr>
                        <a:t>Component</a:t>
                      </a:r>
                      <a:endParaRPr lang="en-US" sz="1400" b="1" i="0" u="none" strike="noStrike" dirty="0">
                        <a:solidFill>
                          <a:srgbClr val="002060"/>
                        </a:solidFill>
                        <a:effectLst/>
                        <a:latin typeface="Arial Narrow"/>
                      </a:endParaRPr>
                    </a:p>
                  </a:txBody>
                  <a:tcPr marL="9525" marR="9525" marT="9525" marB="0" anchor="ctr"/>
                </a:tc>
                <a:tc>
                  <a:txBody>
                    <a:bodyPr/>
                    <a:lstStyle/>
                    <a:p>
                      <a:pPr algn="ctr" rtl="0" fontAlgn="ctr"/>
                      <a:r>
                        <a:rPr lang="en-US" sz="1400" b="1" u="none" strike="noStrike">
                          <a:solidFill>
                            <a:srgbClr val="002060"/>
                          </a:solidFill>
                          <a:effectLst/>
                        </a:rPr>
                        <a:t>PAB Approval / Allocation</a:t>
                      </a:r>
                      <a:endParaRPr lang="en-US" sz="1400" b="1" i="0" u="none" strike="noStrike">
                        <a:solidFill>
                          <a:srgbClr val="002060"/>
                        </a:solidFill>
                        <a:effectLst/>
                        <a:latin typeface="Arial Narrow"/>
                      </a:endParaRPr>
                    </a:p>
                  </a:txBody>
                  <a:tcPr marL="9525" marR="9525" marT="9525" marB="0" anchor="ctr"/>
                </a:tc>
                <a:tc>
                  <a:txBody>
                    <a:bodyPr/>
                    <a:lstStyle/>
                    <a:p>
                      <a:pPr algn="ctr" rtl="0" fontAlgn="ctr"/>
                      <a:r>
                        <a:rPr lang="en-US" sz="1400" b="1" u="none" strike="noStrike">
                          <a:solidFill>
                            <a:srgbClr val="002060"/>
                          </a:solidFill>
                          <a:effectLst/>
                        </a:rPr>
                        <a:t>Utilization</a:t>
                      </a:r>
                      <a:endParaRPr lang="en-US" sz="1400" b="1" i="0" u="none" strike="noStrike">
                        <a:solidFill>
                          <a:srgbClr val="002060"/>
                        </a:solidFill>
                        <a:effectLst/>
                        <a:latin typeface="Arial Narrow"/>
                      </a:endParaRPr>
                    </a:p>
                  </a:txBody>
                  <a:tcPr marL="9525" marR="9525" marT="9525" marB="0" anchor="ctr"/>
                </a:tc>
                <a:tc>
                  <a:txBody>
                    <a:bodyPr/>
                    <a:lstStyle/>
                    <a:p>
                      <a:pPr algn="ctr" rtl="0" fontAlgn="ctr"/>
                      <a:r>
                        <a:rPr lang="en-US" sz="1400" b="1" u="none" strike="noStrike" dirty="0">
                          <a:solidFill>
                            <a:srgbClr val="002060"/>
                          </a:solidFill>
                          <a:effectLst/>
                        </a:rPr>
                        <a:t>% Utilization</a:t>
                      </a:r>
                      <a:endParaRPr lang="en-US" sz="1400" b="1" i="0" u="none" strike="noStrike" dirty="0">
                        <a:solidFill>
                          <a:srgbClr val="002060"/>
                        </a:solidFill>
                        <a:effectLst/>
                        <a:latin typeface="Arial Narrow"/>
                      </a:endParaRPr>
                    </a:p>
                  </a:txBody>
                  <a:tcPr marL="9525" marR="9525" marT="9525" marB="0" anchor="ctr"/>
                </a:tc>
              </a:tr>
              <a:tr h="308394">
                <a:tc>
                  <a:txBody>
                    <a:bodyPr/>
                    <a:lstStyle/>
                    <a:p>
                      <a:pPr algn="ctr" rtl="0" fontAlgn="b"/>
                      <a:r>
                        <a:rPr lang="en-US" sz="1400" b="1" u="none" strike="noStrike" dirty="0">
                          <a:effectLst/>
                        </a:rPr>
                        <a:t>Institutions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15505</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15505</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100%</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Children</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509804</a:t>
                      </a:r>
                      <a:endParaRPr lang="en-US" sz="1400" b="1" i="0" u="none" strike="noStrike">
                        <a:solidFill>
                          <a:srgbClr val="000000"/>
                        </a:solidFill>
                        <a:effectLst/>
                        <a:latin typeface="Arial Narrow"/>
                      </a:endParaRPr>
                    </a:p>
                  </a:txBody>
                  <a:tcPr marL="9525" marR="9525" marT="9525" marB="0" anchor="b"/>
                </a:tc>
                <a:tc>
                  <a:txBody>
                    <a:bodyPr/>
                    <a:lstStyle/>
                    <a:p>
                      <a:pPr algn="ctr" rtl="0" fontAlgn="ctr"/>
                      <a:r>
                        <a:rPr lang="en-US" sz="1400" b="1" u="none" strike="noStrike">
                          <a:effectLst/>
                        </a:rPr>
                        <a:t>467649</a:t>
                      </a:r>
                      <a:endParaRPr lang="en-US" sz="1400" b="1" i="0" u="none" strike="noStrike">
                        <a:solidFill>
                          <a:srgbClr val="000000"/>
                        </a:solidFill>
                        <a:effectLst/>
                        <a:latin typeface="Arial Narrow"/>
                      </a:endParaRPr>
                    </a:p>
                  </a:txBody>
                  <a:tcPr marL="9525" marR="9525" marT="9525" marB="0" anchor="ctr"/>
                </a:tc>
                <a:tc>
                  <a:txBody>
                    <a:bodyPr/>
                    <a:lstStyle/>
                    <a:p>
                      <a:pPr algn="ctr" rtl="0" fontAlgn="b"/>
                      <a:r>
                        <a:rPr lang="en-US" sz="1400" b="1" u="none" strike="noStrike">
                          <a:effectLst/>
                        </a:rPr>
                        <a:t>92%</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Working Days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237</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234</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99%</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Food </a:t>
                      </a:r>
                      <a:r>
                        <a:rPr lang="en-US" sz="1400" b="1" u="none" strike="noStrike" dirty="0" smtClean="0">
                          <a:effectLst/>
                        </a:rPr>
                        <a:t>Grain (MTs)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14464</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13122</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91%</a:t>
                      </a:r>
                      <a:endParaRPr lang="en-US" sz="1400" b="1" i="0" u="none" strike="noStrike">
                        <a:solidFill>
                          <a:srgbClr val="000000"/>
                        </a:solidFill>
                        <a:effectLst/>
                        <a:latin typeface="Arial Narrow"/>
                      </a:endParaRPr>
                    </a:p>
                  </a:txBody>
                  <a:tcPr marL="9525" marR="9525" marT="9525" marB="0" anchor="b"/>
                </a:tc>
              </a:tr>
              <a:tr h="452398">
                <a:tc>
                  <a:txBody>
                    <a:bodyPr/>
                    <a:lstStyle/>
                    <a:p>
                      <a:pPr algn="ctr" rtl="0" fontAlgn="b"/>
                      <a:r>
                        <a:rPr lang="en-US" sz="1400" b="1" u="none" strike="noStrike" dirty="0" smtClean="0">
                          <a:effectLst/>
                        </a:rPr>
                        <a:t>Cooking Cost </a:t>
                      </a:r>
                    </a:p>
                    <a:p>
                      <a:pPr algn="ctr" rtl="0" fontAlgn="b"/>
                      <a:r>
                        <a:rPr lang="en-US" sz="1400" b="1" u="none" strike="noStrike" dirty="0" smtClean="0">
                          <a:effectLst/>
                        </a:rPr>
                        <a:t>(</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6281</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5460</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dirty="0">
                          <a:effectLst/>
                        </a:rPr>
                        <a:t>87%</a:t>
                      </a:r>
                      <a:endParaRPr lang="en-US" sz="1400" b="1" i="0" u="none" strike="noStrike" dirty="0">
                        <a:solidFill>
                          <a:srgbClr val="000000"/>
                        </a:solidFill>
                        <a:effectLst/>
                        <a:latin typeface="Arial Narrow"/>
                      </a:endParaRPr>
                    </a:p>
                  </a:txBody>
                  <a:tcPr marL="9525" marR="9525" marT="9525" marB="0" anchor="b"/>
                </a:tc>
              </a:tr>
              <a:tr h="452398">
                <a:tc>
                  <a:txBody>
                    <a:bodyPr/>
                    <a:lstStyle/>
                    <a:p>
                      <a:pPr algn="ctr" rtl="0" fontAlgn="b"/>
                      <a:r>
                        <a:rPr lang="en-US" sz="1400" b="1" u="none" strike="noStrike" dirty="0">
                          <a:effectLst/>
                        </a:rPr>
                        <a:t>Cook cum Helpers Engaged </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23476</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21764</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dirty="0">
                          <a:effectLst/>
                        </a:rPr>
                        <a:t>93%</a:t>
                      </a:r>
                      <a:endParaRPr lang="en-US" sz="1400" b="1" i="0" u="none" strike="noStrike" dirty="0">
                        <a:solidFill>
                          <a:srgbClr val="000000"/>
                        </a:solidFill>
                        <a:effectLst/>
                        <a:latin typeface="Arial Narrow"/>
                      </a:endParaRPr>
                    </a:p>
                  </a:txBody>
                  <a:tcPr marL="9525" marR="9525" marT="9525" marB="0" anchor="b"/>
                </a:tc>
              </a:tr>
              <a:tr h="673658">
                <a:tc>
                  <a:txBody>
                    <a:bodyPr/>
                    <a:lstStyle/>
                    <a:p>
                      <a:pPr algn="ctr" rtl="0" fontAlgn="b"/>
                      <a:r>
                        <a:rPr lang="en-US" sz="1400" b="1" u="none" strike="noStrike" dirty="0">
                          <a:effectLst/>
                        </a:rPr>
                        <a:t>Honorarium to Cook Cum </a:t>
                      </a:r>
                      <a:r>
                        <a:rPr lang="en-US" sz="1400" b="1" u="none" strike="noStrike" dirty="0" smtClean="0">
                          <a:effectLst/>
                        </a:rPr>
                        <a:t>Helpers (</a:t>
                      </a:r>
                      <a:r>
                        <a:rPr lang="en-US" sz="1400" b="1" u="none" strike="noStrike" dirty="0" err="1" smtClean="0">
                          <a:effectLst/>
                        </a:rPr>
                        <a:t>Rs</a:t>
                      </a:r>
                      <a:r>
                        <a:rPr lang="en-US" sz="1400" b="1" u="none" strike="noStrike" dirty="0" smtClean="0">
                          <a:effectLst/>
                        </a:rPr>
                        <a:t>. in lakhs)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3881</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3863</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100%</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smtClean="0">
                          <a:effectLst/>
                        </a:rPr>
                        <a:t>TA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204</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204</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100%</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smtClean="0">
                          <a:effectLst/>
                        </a:rPr>
                        <a:t>MME (</a:t>
                      </a:r>
                      <a:r>
                        <a:rPr lang="en-US" sz="1400" b="1" u="none" strike="noStrike" dirty="0" err="1" smtClean="0">
                          <a:effectLst/>
                        </a:rPr>
                        <a:t>Rs</a:t>
                      </a:r>
                      <a:r>
                        <a:rPr lang="en-US" sz="1400" b="1" u="none" strike="noStrike" dirty="0" smtClean="0">
                          <a:effectLst/>
                        </a:rPr>
                        <a:t>. in lakh)</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150</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149</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99%</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Kitchen cum </a:t>
                      </a:r>
                      <a:r>
                        <a:rPr lang="en-US" sz="1400" b="1" u="none" strike="noStrike" dirty="0" smtClean="0">
                          <a:effectLst/>
                        </a:rPr>
                        <a:t>Stores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14959</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14829</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99%</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Kitchen  Devices</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15828</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15828</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100%</a:t>
                      </a:r>
                      <a:endParaRPr lang="en-US" sz="1400" b="1" i="0" u="none" strike="noStrike">
                        <a:solidFill>
                          <a:srgbClr val="000000"/>
                        </a:solidFill>
                        <a:effectLst/>
                        <a:latin typeface="Arial Narrow"/>
                      </a:endParaRPr>
                    </a:p>
                  </a:txBody>
                  <a:tcPr marL="9525" marR="9525" marT="9525" marB="0" anchor="b"/>
                </a:tc>
              </a:tr>
              <a:tr h="539690">
                <a:tc>
                  <a:txBody>
                    <a:bodyPr/>
                    <a:lstStyle/>
                    <a:p>
                      <a:pPr algn="ctr" rtl="0" fontAlgn="b"/>
                      <a:r>
                        <a:rPr lang="en-US" sz="1400" b="1" u="none" strike="noStrike" dirty="0">
                          <a:effectLst/>
                        </a:rPr>
                        <a:t>No. of Children Health Check-up</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13095</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10657</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81%</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Annual Data </a:t>
                      </a:r>
                      <a:r>
                        <a:rPr lang="en-US" sz="1400" b="1" u="none" strike="noStrike" dirty="0" smtClean="0">
                          <a:effectLst/>
                        </a:rPr>
                        <a:t>Entry</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15436</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15390</a:t>
                      </a:r>
                      <a:endParaRPr lang="en-US" sz="1400" b="1" i="0" u="none" strike="noStrike">
                        <a:solidFill>
                          <a:srgbClr val="000000"/>
                        </a:solidFill>
                        <a:effectLst/>
                        <a:latin typeface="Arial Narrow"/>
                      </a:endParaRPr>
                    </a:p>
                  </a:txBody>
                  <a:tcPr marL="9525" marR="9525" marT="9525" marB="0" anchor="b"/>
                </a:tc>
                <a:tc>
                  <a:txBody>
                    <a:bodyPr/>
                    <a:lstStyle/>
                    <a:p>
                      <a:pPr algn="ctr" rtl="0" fontAlgn="b"/>
                      <a:r>
                        <a:rPr lang="en-US" sz="1400" b="1" u="none" strike="noStrike">
                          <a:effectLst/>
                        </a:rPr>
                        <a:t>100%</a:t>
                      </a:r>
                      <a:endParaRPr lang="en-US" sz="1400" b="1" i="0" u="none" strike="noStrike">
                        <a:solidFill>
                          <a:srgbClr val="000000"/>
                        </a:solidFill>
                        <a:effectLst/>
                        <a:latin typeface="Arial Narrow"/>
                      </a:endParaRPr>
                    </a:p>
                  </a:txBody>
                  <a:tcPr marL="9525" marR="9525" marT="9525" marB="0" anchor="b"/>
                </a:tc>
              </a:tr>
              <a:tr h="308394">
                <a:tc>
                  <a:txBody>
                    <a:bodyPr/>
                    <a:lstStyle/>
                    <a:p>
                      <a:pPr algn="ctr" rtl="0" fontAlgn="b"/>
                      <a:r>
                        <a:rPr lang="en-US" sz="1400" b="1" u="none" strike="noStrike" dirty="0">
                          <a:effectLst/>
                        </a:rPr>
                        <a:t>Monthly Data Entry</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dirty="0">
                          <a:effectLst/>
                        </a:rPr>
                        <a:t>15436</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dirty="0">
                          <a:effectLst/>
                        </a:rPr>
                        <a:t>15133</a:t>
                      </a:r>
                      <a:endParaRPr lang="en-US" sz="1400" b="1" i="0" u="none" strike="noStrike" dirty="0">
                        <a:solidFill>
                          <a:srgbClr val="000000"/>
                        </a:solidFill>
                        <a:effectLst/>
                        <a:latin typeface="Arial Narrow"/>
                      </a:endParaRPr>
                    </a:p>
                  </a:txBody>
                  <a:tcPr marL="9525" marR="9525" marT="9525" marB="0" anchor="b"/>
                </a:tc>
                <a:tc>
                  <a:txBody>
                    <a:bodyPr/>
                    <a:lstStyle/>
                    <a:p>
                      <a:pPr algn="ctr" rtl="0" fontAlgn="b"/>
                      <a:r>
                        <a:rPr lang="en-US" sz="1400" b="1" u="none" strike="noStrike" dirty="0">
                          <a:effectLst/>
                        </a:rPr>
                        <a:t>98%</a:t>
                      </a:r>
                      <a:endParaRPr lang="en-US" sz="1400" b="1" i="0" u="none" strike="noStrike" dirty="0">
                        <a:solidFill>
                          <a:srgbClr val="000000"/>
                        </a:solidFill>
                        <a:effectLst/>
                        <a:latin typeface="Arial Narrow"/>
                      </a:endParaRPr>
                    </a:p>
                  </a:txBody>
                  <a:tcPr marL="9525" marR="9525" marT="9525" marB="0" anchor="b"/>
                </a:tc>
              </a:tr>
            </a:tbl>
          </a:graphicData>
        </a:graphic>
      </p:graphicFrame>
    </p:spTree>
    <p:extLst>
      <p:ext uri="{BB962C8B-B14F-4D97-AF65-F5344CB8AC3E}">
        <p14:creationId xmlns:p14="http://schemas.microsoft.com/office/powerpoint/2010/main" val="3998930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1231</TotalTime>
  <Words>1258</Words>
  <Application>Microsoft Office PowerPoint</Application>
  <PresentationFormat>On-screen Show (4:3)</PresentationFormat>
  <Paragraphs>363</Paragraphs>
  <Slides>22</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Worksheet</vt:lpstr>
      <vt:lpstr> PAB - MDM Meeting  for Review of Implementation of MDMS in  Himalayan States: 08.05.2019  </vt:lpstr>
      <vt:lpstr>No. of Schools (Primary &amp; U. Primary)</vt:lpstr>
      <vt:lpstr>Coverage of children (Primary &amp; U. Primary)</vt:lpstr>
      <vt:lpstr>Working Days (Primary &amp; U. Primary)</vt:lpstr>
      <vt:lpstr>PowerPoint Presentation</vt:lpstr>
      <vt:lpstr>PowerPoint Presentation</vt:lpstr>
      <vt:lpstr>PowerPoint Presentation</vt:lpstr>
      <vt:lpstr>Performance Grade Index (PGI)</vt:lpstr>
      <vt:lpstr>Performance Score Card – Himachal Pradesh</vt:lpstr>
      <vt:lpstr>Performance Score Card – Uttarakhand</vt:lpstr>
      <vt:lpstr>Focus of this year</vt:lpstr>
      <vt:lpstr>Focus of this year</vt:lpstr>
      <vt:lpstr>Focus of this year </vt:lpstr>
      <vt:lpstr>Tithi Bhojan</vt:lpstr>
      <vt:lpstr>PowerPoint Presentation</vt:lpstr>
      <vt:lpstr>PowerPoint Presentation</vt:lpstr>
      <vt:lpstr>Amendment for involvement of Centralized Kitchens only in urban areas. </vt:lpstr>
      <vt:lpstr>PowerPoint Presentation</vt:lpstr>
      <vt:lpstr>Focus of this year </vt:lpstr>
      <vt:lpstr>Social Audit- Mid Day Meal Scheme</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PAB - MDM Meeting  for Review of Implementation of MDMS in UTs 06.05.2018</dc:title>
  <dc:creator>Admin</dc:creator>
  <cp:lastModifiedBy>s.k sinha</cp:lastModifiedBy>
  <cp:revision>117</cp:revision>
  <cp:lastPrinted>2019-05-03T07:49:17Z</cp:lastPrinted>
  <dcterms:created xsi:type="dcterms:W3CDTF">2019-05-02T15:56:32Z</dcterms:created>
  <dcterms:modified xsi:type="dcterms:W3CDTF">2019-05-29T07:22:39Z</dcterms:modified>
</cp:coreProperties>
</file>